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57" r:id="rId3"/>
    <p:sldId id="258" r:id="rId4"/>
    <p:sldId id="270" r:id="rId5"/>
    <p:sldId id="259" r:id="rId6"/>
    <p:sldId id="274" r:id="rId7"/>
    <p:sldId id="263" r:id="rId8"/>
    <p:sldId id="260" r:id="rId9"/>
    <p:sldId id="275" r:id="rId10"/>
    <p:sldId id="276" r:id="rId11"/>
    <p:sldId id="277" r:id="rId12"/>
    <p:sldId id="278" r:id="rId13"/>
    <p:sldId id="269" r:id="rId14"/>
    <p:sldId id="288" r:id="rId15"/>
    <p:sldId id="286" r:id="rId16"/>
    <p:sldId id="261" r:id="rId17"/>
    <p:sldId id="287" r:id="rId18"/>
    <p:sldId id="279" r:id="rId19"/>
    <p:sldId id="280" r:id="rId20"/>
    <p:sldId id="282" r:id="rId21"/>
    <p:sldId id="262" r:id="rId22"/>
    <p:sldId id="281" r:id="rId23"/>
    <p:sldId id="283" r:id="rId24"/>
    <p:sldId id="265" r:id="rId25"/>
    <p:sldId id="284" r:id="rId26"/>
    <p:sldId id="285" r:id="rId27"/>
    <p:sldId id="267" r:id="rId28"/>
    <p:sldId id="273"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9FC3"/>
    <a:srgbClr val="234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21"/>
    <p:restoredTop sz="94666"/>
  </p:normalViewPr>
  <p:slideViewPr>
    <p:cSldViewPr snapToGrid="0" snapToObjects="1">
      <p:cViewPr varScale="1">
        <p:scale>
          <a:sx n="108" d="100"/>
          <a:sy n="108" d="100"/>
        </p:scale>
        <p:origin x="10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E61490-0E8B-644D-8D6F-07FD60935E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808BC33-5051-4F47-9BDC-B6BF899F99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30B59F-B68B-F44C-8E5A-5E36736389EC}" type="datetime1">
              <a:rPr lang="en-US" smtClean="0"/>
              <a:t>3/15/22</a:t>
            </a:fld>
            <a:endParaRPr lang="en-US"/>
          </a:p>
        </p:txBody>
      </p:sp>
      <p:sp>
        <p:nvSpPr>
          <p:cNvPr id="4" name="Footer Placeholder 3">
            <a:extLst>
              <a:ext uri="{FF2B5EF4-FFF2-40B4-BE49-F238E27FC236}">
                <a16:creationId xmlns:a16="http://schemas.microsoft.com/office/drawing/2014/main" id="{A4B2F1AE-0268-9D47-9C57-E38840087F7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B1B0A12-556D-4040-BD94-D45B66FF4E9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7D9D23-156F-764B-89C5-48BBF252807B}" type="slidenum">
              <a:rPr lang="en-US" smtClean="0"/>
              <a:t>‹#›</a:t>
            </a:fld>
            <a:endParaRPr lang="en-US"/>
          </a:p>
        </p:txBody>
      </p:sp>
    </p:spTree>
    <p:extLst>
      <p:ext uri="{BB962C8B-B14F-4D97-AF65-F5344CB8AC3E}">
        <p14:creationId xmlns:p14="http://schemas.microsoft.com/office/powerpoint/2010/main" val="380223197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F39DE-44BD-9F4B-B4BB-A575182E7BAB}" type="datetime1">
              <a:rPr lang="en-US" smtClean="0"/>
              <a:t>3/15/22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60C0C2-B960-6944-9880-3960BE984E8C}" type="slidenum">
              <a:rPr lang="en-US" smtClean="0"/>
              <a:t>‹#›</a:t>
            </a:fld>
            <a:endParaRPr lang="en-US"/>
          </a:p>
        </p:txBody>
      </p:sp>
    </p:spTree>
    <p:extLst>
      <p:ext uri="{BB962C8B-B14F-4D97-AF65-F5344CB8AC3E}">
        <p14:creationId xmlns:p14="http://schemas.microsoft.com/office/powerpoint/2010/main" val="351855650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20FC6C-C2D0-784B-96BF-963AD9FF954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B35FC4C-0992-9C4F-887E-D7F68C1AA685}"/>
              </a:ext>
            </a:extLst>
          </p:cNvPr>
          <p:cNvSpPr>
            <a:spLocks noGrp="1"/>
          </p:cNvSpPr>
          <p:nvPr>
            <p:ph type="subTitle" idx="1" hasCustomPrompt="1"/>
          </p:nvPr>
        </p:nvSpPr>
        <p:spPr>
          <a:xfrm>
            <a:off x="1524000" y="2690571"/>
            <a:ext cx="9144000" cy="668855"/>
          </a:xfrm>
          <a:prstGeom prst="rect">
            <a:avLst/>
          </a:prstGeom>
        </p:spPr>
        <p:txBody>
          <a:bodyPr/>
          <a:lstStyle>
            <a:lvl1pPr marL="0" indent="0" algn="l">
              <a:buNone/>
              <a:defRPr sz="2400" b="0" i="0">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itle 10">
            <a:extLst>
              <a:ext uri="{FF2B5EF4-FFF2-40B4-BE49-F238E27FC236}">
                <a16:creationId xmlns:a16="http://schemas.microsoft.com/office/drawing/2014/main" id="{1E46AAA0-E2EF-E44A-A6D5-B65457731966}"/>
              </a:ext>
            </a:extLst>
          </p:cNvPr>
          <p:cNvSpPr>
            <a:spLocks noGrp="1"/>
          </p:cNvSpPr>
          <p:nvPr>
            <p:ph type="title" hasCustomPrompt="1"/>
          </p:nvPr>
        </p:nvSpPr>
        <p:spPr>
          <a:xfrm>
            <a:off x="1524000" y="1113184"/>
            <a:ext cx="9144000" cy="1507606"/>
          </a:xfrm>
          <a:prstGeom prst="rect">
            <a:avLst/>
          </a:prstGeom>
        </p:spPr>
        <p:txBody>
          <a:bodyPr anchor="b"/>
          <a:lstStyle>
            <a:lvl1pPr>
              <a:defRPr b="0" i="0">
                <a:solidFill>
                  <a:srgbClr val="234078"/>
                </a:solidFill>
                <a:latin typeface="Franklin Gothic Medium" panose="020B0603020102020204" pitchFamily="34" charset="0"/>
              </a:defRPr>
            </a:lvl1pPr>
          </a:lstStyle>
          <a:p>
            <a:r>
              <a:rPr lang="en-US" dirty="0"/>
              <a:t>Click to add title</a:t>
            </a:r>
          </a:p>
        </p:txBody>
      </p:sp>
      <p:sp>
        <p:nvSpPr>
          <p:cNvPr id="2" name="Rectangle 1">
            <a:extLst>
              <a:ext uri="{FF2B5EF4-FFF2-40B4-BE49-F238E27FC236}">
                <a16:creationId xmlns:a16="http://schemas.microsoft.com/office/drawing/2014/main" id="{5CF9CF5A-D21C-4764-BB77-13406E404CC4}"/>
              </a:ext>
            </a:extLst>
          </p:cNvPr>
          <p:cNvSpPr/>
          <p:nvPr userDrawn="1"/>
        </p:nvSpPr>
        <p:spPr>
          <a:xfrm>
            <a:off x="2334409" y="5862918"/>
            <a:ext cx="1602890" cy="451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8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188F5E-23B4-8345-B2A5-105EF759DFE1}"/>
              </a:ext>
            </a:extLst>
          </p:cNvPr>
          <p:cNvPicPr>
            <a:picLocks noChangeAspect="1"/>
          </p:cNvPicPr>
          <p:nvPr userDrawn="1"/>
        </p:nvPicPr>
        <p:blipFill>
          <a:blip r:embed="rId2"/>
          <a:stretch>
            <a:fillRect/>
          </a:stretch>
        </p:blipFill>
        <p:spPr>
          <a:xfrm>
            <a:off x="-2" y="-1"/>
            <a:ext cx="12192002" cy="6858001"/>
          </a:xfrm>
          <a:prstGeom prst="rect">
            <a:avLst/>
          </a:prstGeom>
        </p:spPr>
      </p:pic>
      <p:sp>
        <p:nvSpPr>
          <p:cNvPr id="2" name="Title 1">
            <a:extLst>
              <a:ext uri="{FF2B5EF4-FFF2-40B4-BE49-F238E27FC236}">
                <a16:creationId xmlns:a16="http://schemas.microsoft.com/office/drawing/2014/main" id="{3FACD065-015B-2A4A-91EC-6E198CAAB3C9}"/>
              </a:ext>
            </a:extLst>
          </p:cNvPr>
          <p:cNvSpPr>
            <a:spLocks noGrp="1"/>
          </p:cNvSpPr>
          <p:nvPr>
            <p:ph type="title" hasCustomPrompt="1"/>
          </p:nvPr>
        </p:nvSpPr>
        <p:spPr>
          <a:xfrm>
            <a:off x="838200" y="365125"/>
            <a:ext cx="10515600" cy="1026353"/>
          </a:xfrm>
          <a:prstGeom prst="rect">
            <a:avLst/>
          </a:prstGeom>
        </p:spPr>
        <p:txBody>
          <a:bodyPr anchor="ctr"/>
          <a:lstStyle>
            <a:lvl1pPr>
              <a:defRPr b="0" i="0">
                <a:solidFill>
                  <a:srgbClr val="7E9FC3"/>
                </a:solidFill>
                <a:latin typeface="Franklin Gothic Medium" panose="020B0603020102020204" pitchFamily="34" charset="0"/>
              </a:defRPr>
            </a:lvl1pPr>
          </a:lstStyle>
          <a:p>
            <a:r>
              <a:rPr lang="en-US" dirty="0"/>
              <a:t>Click to add title</a:t>
            </a:r>
          </a:p>
        </p:txBody>
      </p:sp>
      <p:sp>
        <p:nvSpPr>
          <p:cNvPr id="3" name="Content Placeholder 2">
            <a:extLst>
              <a:ext uri="{FF2B5EF4-FFF2-40B4-BE49-F238E27FC236}">
                <a16:creationId xmlns:a16="http://schemas.microsoft.com/office/drawing/2014/main" id="{E28639DD-54B2-D940-A95F-4337D9FDCCA3}"/>
              </a:ext>
            </a:extLst>
          </p:cNvPr>
          <p:cNvSpPr>
            <a:spLocks noGrp="1"/>
          </p:cNvSpPr>
          <p:nvPr>
            <p:ph sz="half" idx="1"/>
          </p:nvPr>
        </p:nvSpPr>
        <p:spPr>
          <a:xfrm>
            <a:off x="838199" y="1391478"/>
            <a:ext cx="10515599" cy="4785485"/>
          </a:xfrm>
          <a:prstGeom prst="rect">
            <a:avLst/>
          </a:prstGeom>
        </p:spPr>
        <p:txBody>
          <a:bodyPr/>
          <a:lstStyle>
            <a:lvl1pPr>
              <a:defRPr b="0" i="0">
                <a:latin typeface="Franklin Gothic Book" panose="020B0503020102020204" pitchFamily="34" charset="0"/>
              </a:defRPr>
            </a:lvl1pPr>
          </a:lstStyle>
          <a:p>
            <a:pPr lvl="0"/>
            <a:r>
              <a:rPr lang="en-US"/>
              <a:t>Edit Master text styles</a:t>
            </a:r>
          </a:p>
        </p:txBody>
      </p:sp>
      <p:sp>
        <p:nvSpPr>
          <p:cNvPr id="5" name="TextBox 4">
            <a:extLst>
              <a:ext uri="{FF2B5EF4-FFF2-40B4-BE49-F238E27FC236}">
                <a16:creationId xmlns:a16="http://schemas.microsoft.com/office/drawing/2014/main" id="{0D99DC2A-0A86-AC42-B596-6044546DBD64}"/>
              </a:ext>
            </a:extLst>
          </p:cNvPr>
          <p:cNvSpPr txBox="1"/>
          <p:nvPr userDrawn="1"/>
        </p:nvSpPr>
        <p:spPr>
          <a:xfrm>
            <a:off x="11625944" y="6383515"/>
            <a:ext cx="457176" cy="369332"/>
          </a:xfrm>
          <a:prstGeom prst="rect">
            <a:avLst/>
          </a:prstGeom>
          <a:noFill/>
        </p:spPr>
        <p:txBody>
          <a:bodyPr wrap="none" rtlCol="0">
            <a:spAutoFit/>
          </a:bodyPr>
          <a:lstStyle/>
          <a:p>
            <a:fld id="{8CE81201-A5F3-B248-8E6A-3DAD79E0A584}" type="slidenum">
              <a:rPr lang="en-US" smtClean="0">
                <a:solidFill>
                  <a:schemeClr val="bg1"/>
                </a:solidFill>
              </a:rPr>
              <a:t>‹#›</a:t>
            </a:fld>
            <a:endParaRPr lang="en-US" dirty="0">
              <a:solidFill>
                <a:schemeClr val="bg1"/>
              </a:solidFill>
            </a:endParaRPr>
          </a:p>
        </p:txBody>
      </p:sp>
      <p:sp>
        <p:nvSpPr>
          <p:cNvPr id="4" name="Rectangle 3">
            <a:extLst>
              <a:ext uri="{FF2B5EF4-FFF2-40B4-BE49-F238E27FC236}">
                <a16:creationId xmlns:a16="http://schemas.microsoft.com/office/drawing/2014/main" id="{E074B976-95EC-46B9-A72A-572617394883}"/>
              </a:ext>
            </a:extLst>
          </p:cNvPr>
          <p:cNvSpPr/>
          <p:nvPr userDrawn="1"/>
        </p:nvSpPr>
        <p:spPr>
          <a:xfrm>
            <a:off x="8659906" y="6492875"/>
            <a:ext cx="1000461" cy="259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741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176280"/>
      </p:ext>
    </p:extLst>
  </p:cSld>
  <p:clrMap bg1="lt1" tx1="dk1" bg2="lt2" tx2="dk2" accent1="accent1" accent2="accent2" accent3="accent3" accent4="accent4" accent5="accent5" accent6="accent6" hlink="hlink" folHlink="folHlink"/>
  <p:sldLayoutIdLst>
    <p:sldLayoutId id="2147483649" r:id="rId1"/>
    <p:sldLayoutId id="2147483652" r:id="rId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A535ABB-C067-3840-ABD6-79A97461CC76}"/>
              </a:ext>
            </a:extLst>
          </p:cNvPr>
          <p:cNvSpPr>
            <a:spLocks noGrp="1"/>
          </p:cNvSpPr>
          <p:nvPr>
            <p:ph type="subTitle" idx="1"/>
          </p:nvPr>
        </p:nvSpPr>
        <p:spPr/>
        <p:txBody>
          <a:bodyPr/>
          <a:lstStyle/>
          <a:p>
            <a:r>
              <a:rPr lang="en-US" dirty="0"/>
              <a:t>Ambika </a:t>
            </a:r>
            <a:r>
              <a:rPr lang="en-US" dirty="0" err="1"/>
              <a:t>Chundru</a:t>
            </a:r>
            <a:endParaRPr lang="en-US" dirty="0"/>
          </a:p>
        </p:txBody>
      </p:sp>
      <p:sp>
        <p:nvSpPr>
          <p:cNvPr id="3" name="Title 2">
            <a:extLst>
              <a:ext uri="{FF2B5EF4-FFF2-40B4-BE49-F238E27FC236}">
                <a16:creationId xmlns:a16="http://schemas.microsoft.com/office/drawing/2014/main" id="{615D5106-4953-9A4C-BA98-584B415898D1}"/>
              </a:ext>
            </a:extLst>
          </p:cNvPr>
          <p:cNvSpPr>
            <a:spLocks noGrp="1"/>
          </p:cNvSpPr>
          <p:nvPr>
            <p:ph type="title"/>
          </p:nvPr>
        </p:nvSpPr>
        <p:spPr/>
        <p:txBody>
          <a:bodyPr/>
          <a:lstStyle/>
          <a:p>
            <a:r>
              <a:rPr lang="en-US" dirty="0"/>
              <a:t>Predicting Sales of Walmart Products</a:t>
            </a:r>
          </a:p>
        </p:txBody>
      </p:sp>
      <p:sp>
        <p:nvSpPr>
          <p:cNvPr id="4" name="Subtitle 1">
            <a:extLst>
              <a:ext uri="{FF2B5EF4-FFF2-40B4-BE49-F238E27FC236}">
                <a16:creationId xmlns:a16="http://schemas.microsoft.com/office/drawing/2014/main" id="{01F86F69-15C6-4E40-A353-D52D462222B5}"/>
              </a:ext>
            </a:extLst>
          </p:cNvPr>
          <p:cNvSpPr txBox="1">
            <a:spLocks/>
          </p:cNvSpPr>
          <p:nvPr/>
        </p:nvSpPr>
        <p:spPr>
          <a:xfrm>
            <a:off x="1524000" y="4568419"/>
            <a:ext cx="5444359" cy="66885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Franklin Gothic Book" panose="020B05030201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b="1" dirty="0"/>
              <a:t>Deep Learning </a:t>
            </a:r>
            <a:r>
              <a:rPr lang="en-US" sz="1800" dirty="0"/>
              <a:t>(Spring, 2022)</a:t>
            </a:r>
          </a:p>
          <a:p>
            <a:r>
              <a:rPr lang="en-US" sz="1800" dirty="0"/>
              <a:t>       Dr. </a:t>
            </a:r>
            <a:r>
              <a:rPr lang="en-US" sz="1800" dirty="0" err="1"/>
              <a:t>Youakim</a:t>
            </a:r>
            <a:r>
              <a:rPr lang="en-US" sz="1800" dirty="0"/>
              <a:t> </a:t>
            </a:r>
            <a:r>
              <a:rPr lang="en-US" sz="1800" dirty="0" err="1"/>
              <a:t>Badr</a:t>
            </a:r>
            <a:endParaRPr lang="en-US" sz="1800" dirty="0"/>
          </a:p>
        </p:txBody>
      </p:sp>
    </p:spTree>
    <p:extLst>
      <p:ext uri="{BB962C8B-B14F-4D97-AF65-F5344CB8AC3E}">
        <p14:creationId xmlns:p14="http://schemas.microsoft.com/office/powerpoint/2010/main" val="1999593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A881984-840E-7F44-BD00-8D6D68DE3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0"/>
            <a:ext cx="103251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680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id="{984EEE28-E460-C745-A73B-DFC855F302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374" r="33028"/>
          <a:stretch/>
        </p:blipFill>
        <p:spPr bwMode="auto">
          <a:xfrm>
            <a:off x="2228045" y="1931831"/>
            <a:ext cx="8165206" cy="182236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C152867-9CF8-9044-AEA6-4A51344787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74" r="33028"/>
          <a:stretch/>
        </p:blipFill>
        <p:spPr bwMode="auto">
          <a:xfrm>
            <a:off x="2228045" y="4282474"/>
            <a:ext cx="8165206" cy="18223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57E1FA-7849-4045-8868-093898B2C607}"/>
              </a:ext>
            </a:extLst>
          </p:cNvPr>
          <p:cNvSpPr txBox="1"/>
          <p:nvPr/>
        </p:nvSpPr>
        <p:spPr>
          <a:xfrm>
            <a:off x="641268" y="617517"/>
            <a:ext cx="8027326" cy="923330"/>
          </a:xfrm>
          <a:prstGeom prst="rect">
            <a:avLst/>
          </a:prstGeom>
          <a:noFill/>
        </p:spPr>
        <p:txBody>
          <a:bodyPr wrap="none" rtlCol="0">
            <a:spAutoFit/>
          </a:bodyPr>
          <a:lstStyle/>
          <a:p>
            <a:r>
              <a:rPr lang="en-US" dirty="0"/>
              <a:t>The below graphs give us a understanding of sales over different time components :</a:t>
            </a:r>
          </a:p>
          <a:p>
            <a:pPr marL="342900" indent="-342900">
              <a:buAutoNum type="arabicParenR"/>
            </a:pPr>
            <a:r>
              <a:rPr lang="en-US" dirty="0"/>
              <a:t>Week</a:t>
            </a:r>
          </a:p>
          <a:p>
            <a:pPr marL="342900" indent="-342900">
              <a:buAutoNum type="arabicParenR"/>
            </a:pPr>
            <a:r>
              <a:rPr lang="en-US" dirty="0"/>
              <a:t>Month</a:t>
            </a:r>
          </a:p>
        </p:txBody>
      </p:sp>
      <p:sp>
        <p:nvSpPr>
          <p:cNvPr id="3" name="TextBox 2">
            <a:extLst>
              <a:ext uri="{FF2B5EF4-FFF2-40B4-BE49-F238E27FC236}">
                <a16:creationId xmlns:a16="http://schemas.microsoft.com/office/drawing/2014/main" id="{2297281E-093E-D049-B3F3-CE57D879DD7A}"/>
              </a:ext>
            </a:extLst>
          </p:cNvPr>
          <p:cNvSpPr txBox="1"/>
          <p:nvPr/>
        </p:nvSpPr>
        <p:spPr>
          <a:xfrm>
            <a:off x="5917399" y="1699796"/>
            <a:ext cx="1190519" cy="369332"/>
          </a:xfrm>
          <a:prstGeom prst="rect">
            <a:avLst/>
          </a:prstGeom>
          <a:noFill/>
        </p:spPr>
        <p:txBody>
          <a:bodyPr wrap="none" rtlCol="0">
            <a:spAutoFit/>
          </a:bodyPr>
          <a:lstStyle/>
          <a:p>
            <a:r>
              <a:rPr lang="en-US" dirty="0"/>
              <a:t>Food Item </a:t>
            </a:r>
          </a:p>
        </p:txBody>
      </p:sp>
      <p:sp>
        <p:nvSpPr>
          <p:cNvPr id="6" name="TextBox 5">
            <a:extLst>
              <a:ext uri="{FF2B5EF4-FFF2-40B4-BE49-F238E27FC236}">
                <a16:creationId xmlns:a16="http://schemas.microsoft.com/office/drawing/2014/main" id="{FD81B23B-D10F-624C-848D-5CFD2A4DC46C}"/>
              </a:ext>
            </a:extLst>
          </p:cNvPr>
          <p:cNvSpPr txBox="1"/>
          <p:nvPr/>
        </p:nvSpPr>
        <p:spPr>
          <a:xfrm>
            <a:off x="5917398" y="4145177"/>
            <a:ext cx="1733873" cy="369332"/>
          </a:xfrm>
          <a:prstGeom prst="rect">
            <a:avLst/>
          </a:prstGeom>
          <a:noFill/>
        </p:spPr>
        <p:txBody>
          <a:bodyPr wrap="none" rtlCol="0">
            <a:spAutoFit/>
          </a:bodyPr>
          <a:lstStyle/>
          <a:p>
            <a:r>
              <a:rPr lang="en-US" dirty="0"/>
              <a:t>Household Item</a:t>
            </a:r>
          </a:p>
        </p:txBody>
      </p:sp>
    </p:spTree>
    <p:extLst>
      <p:ext uri="{BB962C8B-B14F-4D97-AF65-F5344CB8AC3E}">
        <p14:creationId xmlns:p14="http://schemas.microsoft.com/office/powerpoint/2010/main" val="3458264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902E40-18E3-7F44-8CA5-18E617F653FF}"/>
              </a:ext>
            </a:extLst>
          </p:cNvPr>
          <p:cNvSpPr/>
          <p:nvPr/>
        </p:nvSpPr>
        <p:spPr>
          <a:xfrm>
            <a:off x="7870182" y="5872766"/>
            <a:ext cx="4321817" cy="98523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7170" name="Picture 2">
            <a:extLst>
              <a:ext uri="{FF2B5EF4-FFF2-40B4-BE49-F238E27FC236}">
                <a16:creationId xmlns:a16="http://schemas.microsoft.com/office/drawing/2014/main" id="{CCE45991-BB12-D844-80EF-3F4B54FD6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030"/>
            <a:ext cx="7677205" cy="259464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67F17CDE-1123-7149-B4AF-3E2F07C52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837" y="2907075"/>
            <a:ext cx="10253908" cy="38538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456CA4-F1E0-9848-AEDA-BD12DA934714}"/>
              </a:ext>
            </a:extLst>
          </p:cNvPr>
          <p:cNvSpPr txBox="1"/>
          <p:nvPr/>
        </p:nvSpPr>
        <p:spPr>
          <a:xfrm>
            <a:off x="7870183" y="783771"/>
            <a:ext cx="4238486" cy="646331"/>
          </a:xfrm>
          <a:prstGeom prst="rect">
            <a:avLst/>
          </a:prstGeom>
          <a:noFill/>
        </p:spPr>
        <p:txBody>
          <a:bodyPr wrap="square" rtlCol="0">
            <a:spAutoFit/>
          </a:bodyPr>
          <a:lstStyle/>
          <a:p>
            <a:r>
              <a:rPr lang="en-US" dirty="0"/>
              <a:t>From the graph we see the number of unique products in each category</a:t>
            </a:r>
          </a:p>
        </p:txBody>
      </p:sp>
    </p:spTree>
    <p:extLst>
      <p:ext uri="{BB962C8B-B14F-4D97-AF65-F5344CB8AC3E}">
        <p14:creationId xmlns:p14="http://schemas.microsoft.com/office/powerpoint/2010/main" val="4026898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8784-9BD3-D143-88B2-F97D61FF4D59}"/>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E497FBF1-6D02-AD48-B9DC-7F3193C376F3}"/>
              </a:ext>
            </a:extLst>
          </p:cNvPr>
          <p:cNvSpPr>
            <a:spLocks noGrp="1"/>
          </p:cNvSpPr>
          <p:nvPr>
            <p:ph sz="half" idx="1"/>
          </p:nvPr>
        </p:nvSpPr>
        <p:spPr/>
        <p:txBody>
          <a:bodyPr/>
          <a:lstStyle/>
          <a:p>
            <a:r>
              <a:rPr lang="en-US" dirty="0"/>
              <a:t>Backfill Sales for out of stock products</a:t>
            </a:r>
          </a:p>
          <a:p>
            <a:r>
              <a:rPr lang="en-US" dirty="0" err="1"/>
              <a:t>Downcasting</a:t>
            </a:r>
            <a:endParaRPr lang="en-US" dirty="0"/>
          </a:p>
          <a:p>
            <a:r>
              <a:rPr lang="en-US" dirty="0"/>
              <a:t>Remove the first 350 days due to zero inflated data</a:t>
            </a:r>
          </a:p>
          <a:p>
            <a:pPr marL="0" indent="0">
              <a:buNone/>
            </a:pPr>
            <a:endParaRPr lang="en-US" dirty="0"/>
          </a:p>
          <a:p>
            <a:endParaRPr lang="en-US" dirty="0"/>
          </a:p>
          <a:p>
            <a:r>
              <a:rPr lang="en-US" dirty="0"/>
              <a:t>Add features : One day before event, SNAP</a:t>
            </a:r>
          </a:p>
          <a:p>
            <a:r>
              <a:rPr lang="en-US" dirty="0"/>
              <a:t>Creating training, validation, evaluation dataset</a:t>
            </a:r>
          </a:p>
          <a:p>
            <a:r>
              <a:rPr lang="en-US" dirty="0"/>
              <a:t>Standardize features through scaling </a:t>
            </a:r>
          </a:p>
          <a:p>
            <a:endParaRPr lang="en-US" dirty="0"/>
          </a:p>
          <a:p>
            <a:endParaRPr lang="en-US" dirty="0"/>
          </a:p>
        </p:txBody>
      </p:sp>
      <p:pic>
        <p:nvPicPr>
          <p:cNvPr id="6" name="Picture 2">
            <a:extLst>
              <a:ext uri="{FF2B5EF4-FFF2-40B4-BE49-F238E27FC236}">
                <a16:creationId xmlns:a16="http://schemas.microsoft.com/office/drawing/2014/main" id="{248E5573-B6C2-9C40-9D00-AC6F02A3CA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639" b="42980"/>
          <a:stretch/>
        </p:blipFill>
        <p:spPr bwMode="auto">
          <a:xfrm>
            <a:off x="933448" y="2866600"/>
            <a:ext cx="10325100" cy="91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870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9A12-7A93-E14B-9A1E-5A0C9FB13004}"/>
              </a:ext>
            </a:extLst>
          </p:cNvPr>
          <p:cNvSpPr>
            <a:spLocks noGrp="1"/>
          </p:cNvSpPr>
          <p:nvPr>
            <p:ph type="title"/>
          </p:nvPr>
        </p:nvSpPr>
        <p:spPr>
          <a:xfrm>
            <a:off x="838198" y="167860"/>
            <a:ext cx="10515600" cy="1026353"/>
          </a:xfrm>
        </p:spPr>
        <p:txBody>
          <a:bodyPr/>
          <a:lstStyle/>
          <a:p>
            <a:r>
              <a:rPr lang="en-US" dirty="0"/>
              <a:t>CNN-LSTM Methodology</a:t>
            </a:r>
            <a:endParaRPr lang="en-US" b="1" dirty="0"/>
          </a:p>
        </p:txBody>
      </p:sp>
      <p:sp>
        <p:nvSpPr>
          <p:cNvPr id="3" name="Content Placeholder 2">
            <a:extLst>
              <a:ext uri="{FF2B5EF4-FFF2-40B4-BE49-F238E27FC236}">
                <a16:creationId xmlns:a16="http://schemas.microsoft.com/office/drawing/2014/main" id="{3D63099D-0242-0045-80B2-FDD7C784CAD6}"/>
              </a:ext>
            </a:extLst>
          </p:cNvPr>
          <p:cNvSpPr>
            <a:spLocks noGrp="1"/>
          </p:cNvSpPr>
          <p:nvPr>
            <p:ph sz="half" idx="1"/>
          </p:nvPr>
        </p:nvSpPr>
        <p:spPr/>
        <p:txBody>
          <a:bodyPr/>
          <a:lstStyle/>
          <a:p>
            <a:r>
              <a:rPr lang="en-US" dirty="0"/>
              <a:t>CNN models is used to filter out the noise of the input data and extract more valuable features.</a:t>
            </a:r>
          </a:p>
          <a:p>
            <a:r>
              <a:rPr lang="en-US" dirty="0"/>
              <a:t>LSTM models efficiently capture sequence pattern information for long-range prediction.</a:t>
            </a:r>
          </a:p>
          <a:p>
            <a:r>
              <a:rPr lang="en-US" dirty="0"/>
              <a:t>We are adding Conv1D as our convolutional layer since we are dealing with a one-dimensional sequence. </a:t>
            </a:r>
          </a:p>
          <a:p>
            <a:r>
              <a:rPr lang="en-US" dirty="0"/>
              <a:t>A filter is applied to the sequence to highlight certain features which are important. </a:t>
            </a:r>
          </a:p>
          <a:p>
            <a:r>
              <a:rPr lang="en-US" dirty="0"/>
              <a:t>The pooling layer applies max function to the sections of the sequence. Pooling drastically reduces the size going into the next layer. </a:t>
            </a:r>
          </a:p>
          <a:p>
            <a:endParaRPr lang="en-US" dirty="0"/>
          </a:p>
        </p:txBody>
      </p:sp>
    </p:spTree>
    <p:extLst>
      <p:ext uri="{BB962C8B-B14F-4D97-AF65-F5344CB8AC3E}">
        <p14:creationId xmlns:p14="http://schemas.microsoft.com/office/powerpoint/2010/main" val="2866500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E437-D601-C346-A02D-E3C14171C230}"/>
              </a:ext>
            </a:extLst>
          </p:cNvPr>
          <p:cNvSpPr>
            <a:spLocks noGrp="1"/>
          </p:cNvSpPr>
          <p:nvPr>
            <p:ph type="title"/>
          </p:nvPr>
        </p:nvSpPr>
        <p:spPr>
          <a:xfrm>
            <a:off x="838198" y="178130"/>
            <a:ext cx="10515600" cy="1026353"/>
          </a:xfrm>
        </p:spPr>
        <p:txBody>
          <a:bodyPr/>
          <a:lstStyle/>
          <a:p>
            <a:r>
              <a:rPr lang="en-US" dirty="0"/>
              <a:t>CNN-LSTM Methodology</a:t>
            </a:r>
          </a:p>
        </p:txBody>
      </p:sp>
      <p:sp>
        <p:nvSpPr>
          <p:cNvPr id="3" name="Content Placeholder 2">
            <a:extLst>
              <a:ext uri="{FF2B5EF4-FFF2-40B4-BE49-F238E27FC236}">
                <a16:creationId xmlns:a16="http://schemas.microsoft.com/office/drawing/2014/main" id="{F886D4F9-949D-4E40-A5DF-7328E006FD43}"/>
              </a:ext>
            </a:extLst>
          </p:cNvPr>
          <p:cNvSpPr>
            <a:spLocks noGrp="1"/>
          </p:cNvSpPr>
          <p:nvPr>
            <p:ph sz="half" idx="1"/>
          </p:nvPr>
        </p:nvSpPr>
        <p:spPr>
          <a:xfrm>
            <a:off x="838199" y="1783361"/>
            <a:ext cx="10515599" cy="4785485"/>
          </a:xfrm>
        </p:spPr>
        <p:txBody>
          <a:bodyPr/>
          <a:lstStyle/>
          <a:p>
            <a:r>
              <a:rPr lang="en-US" sz="2400" dirty="0"/>
              <a:t>In short, the gated cell architecture keeps memory of important information uncovered earlier in the sequence of time steps.</a:t>
            </a:r>
          </a:p>
          <a:p>
            <a:r>
              <a:rPr lang="en-US" sz="2400" dirty="0"/>
              <a:t>Bidirectionality will allow the LSTM to learn the input sequences both forward and backwards. In the backwards run, the bidirectional LSTM network preserves information from the future.</a:t>
            </a:r>
          </a:p>
          <a:p>
            <a:r>
              <a:rPr lang="en-US" sz="2400" dirty="0"/>
              <a:t>Batch Norm is a normalization technique done on mini batches between the layers of a Neural Network. It helps to speed up training process and stabilizing the learning process</a:t>
            </a:r>
          </a:p>
        </p:txBody>
      </p:sp>
    </p:spTree>
    <p:extLst>
      <p:ext uri="{BB962C8B-B14F-4D97-AF65-F5344CB8AC3E}">
        <p14:creationId xmlns:p14="http://schemas.microsoft.com/office/powerpoint/2010/main" val="1017554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8696-5D4A-FA41-9782-D300D38A19B3}"/>
              </a:ext>
            </a:extLst>
          </p:cNvPr>
          <p:cNvSpPr>
            <a:spLocks noGrp="1"/>
          </p:cNvSpPr>
          <p:nvPr>
            <p:ph type="title"/>
          </p:nvPr>
        </p:nvSpPr>
        <p:spPr/>
        <p:txBody>
          <a:bodyPr/>
          <a:lstStyle/>
          <a:p>
            <a:r>
              <a:rPr lang="en-US" dirty="0"/>
              <a:t>CNN-LSTM Summary </a:t>
            </a:r>
          </a:p>
        </p:txBody>
      </p:sp>
      <p:pic>
        <p:nvPicPr>
          <p:cNvPr id="5" name="Content Placeholder 4" descr="Table&#10;&#10;Description automatically generated">
            <a:extLst>
              <a:ext uri="{FF2B5EF4-FFF2-40B4-BE49-F238E27FC236}">
                <a16:creationId xmlns:a16="http://schemas.microsoft.com/office/drawing/2014/main" id="{F7761E1D-339A-B24F-9A94-5132A6B0B5A8}"/>
              </a:ext>
            </a:extLst>
          </p:cNvPr>
          <p:cNvPicPr>
            <a:picLocks noGrp="1" noChangeAspect="1"/>
          </p:cNvPicPr>
          <p:nvPr>
            <p:ph sz="half" idx="1"/>
          </p:nvPr>
        </p:nvPicPr>
        <p:blipFill>
          <a:blip r:embed="rId2"/>
          <a:stretch>
            <a:fillRect/>
          </a:stretch>
        </p:blipFill>
        <p:spPr>
          <a:xfrm>
            <a:off x="838200" y="1391478"/>
            <a:ext cx="5335693" cy="4784725"/>
          </a:xfrm>
          <a:prstGeom prst="rect">
            <a:avLst/>
          </a:prstGeom>
        </p:spPr>
      </p:pic>
      <p:pic>
        <p:nvPicPr>
          <p:cNvPr id="1026" name="Picture 2">
            <a:extLst>
              <a:ext uri="{FF2B5EF4-FFF2-40B4-BE49-F238E27FC236}">
                <a16:creationId xmlns:a16="http://schemas.microsoft.com/office/drawing/2014/main" id="{94C5402F-6483-FF40-BDF8-E51CAF38B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304" y="0"/>
            <a:ext cx="3097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23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5C034-0FD9-6447-972E-3543787D75DF}"/>
              </a:ext>
            </a:extLst>
          </p:cNvPr>
          <p:cNvSpPr>
            <a:spLocks noGrp="1"/>
          </p:cNvSpPr>
          <p:nvPr>
            <p:ph type="title"/>
          </p:nvPr>
        </p:nvSpPr>
        <p:spPr/>
        <p:txBody>
          <a:bodyPr/>
          <a:lstStyle/>
          <a:p>
            <a:r>
              <a:rPr lang="en-US" dirty="0"/>
              <a:t>Parameter calculation</a:t>
            </a:r>
          </a:p>
        </p:txBody>
      </p:sp>
      <p:sp>
        <p:nvSpPr>
          <p:cNvPr id="3" name="Content Placeholder 2">
            <a:extLst>
              <a:ext uri="{FF2B5EF4-FFF2-40B4-BE49-F238E27FC236}">
                <a16:creationId xmlns:a16="http://schemas.microsoft.com/office/drawing/2014/main" id="{BA26D39A-3F40-C647-82FF-2114F9855BE6}"/>
              </a:ext>
            </a:extLst>
          </p:cNvPr>
          <p:cNvSpPr>
            <a:spLocks noGrp="1"/>
          </p:cNvSpPr>
          <p:nvPr>
            <p:ph sz="half" idx="1"/>
          </p:nvPr>
        </p:nvSpPr>
        <p:spPr>
          <a:xfrm>
            <a:off x="838199" y="1391478"/>
            <a:ext cx="11084627" cy="4785485"/>
          </a:xfrm>
        </p:spPr>
        <p:txBody>
          <a:bodyPr/>
          <a:lstStyle/>
          <a:p>
            <a:r>
              <a:rPr lang="en-US" dirty="0"/>
              <a:t>Conv1D Params = kernel size*</a:t>
            </a:r>
            <a:r>
              <a:rPr lang="en-US" dirty="0" err="1"/>
              <a:t>input_depth</a:t>
            </a:r>
            <a:r>
              <a:rPr lang="en-US" dirty="0"/>
              <a:t>*</a:t>
            </a:r>
            <a:r>
              <a:rPr lang="en-US" dirty="0" err="1"/>
              <a:t>filters+bias</a:t>
            </a:r>
            <a:endParaRPr lang="en-US" dirty="0"/>
          </a:p>
          <a:p>
            <a:pPr marL="0" indent="0">
              <a:buNone/>
            </a:pPr>
            <a:r>
              <a:rPr lang="en-US" dirty="0"/>
              <a:t>                               =7*30495*128+128</a:t>
            </a:r>
          </a:p>
          <a:p>
            <a:pPr marL="0" indent="0">
              <a:buNone/>
            </a:pPr>
            <a:r>
              <a:rPr lang="en-US" dirty="0"/>
              <a:t>                               = 27323648</a:t>
            </a:r>
          </a:p>
          <a:p>
            <a:r>
              <a:rPr lang="en-US" dirty="0"/>
              <a:t>LSTM params = 4*((</a:t>
            </a:r>
            <a:r>
              <a:rPr lang="en-US" dirty="0" err="1"/>
              <a:t>sizeofinput</a:t>
            </a:r>
            <a:r>
              <a:rPr lang="en-US" dirty="0"/>
              <a:t> + 1)*</a:t>
            </a:r>
            <a:r>
              <a:rPr lang="en-US" dirty="0" err="1"/>
              <a:t>sizeofoutput</a:t>
            </a:r>
            <a:r>
              <a:rPr lang="en-US" dirty="0"/>
              <a:t>+ sizeofoutput^2)</a:t>
            </a:r>
          </a:p>
          <a:p>
            <a:pPr marL="0" indent="0">
              <a:buNone/>
            </a:pPr>
            <a:r>
              <a:rPr lang="en-US" dirty="0"/>
              <a:t>	                =4*(65*512+512*512)</a:t>
            </a:r>
          </a:p>
          <a:p>
            <a:pPr marL="0" indent="0">
              <a:buNone/>
            </a:pPr>
            <a:r>
              <a:rPr lang="en-US" dirty="0"/>
              <a:t>                          = 1181696</a:t>
            </a:r>
          </a:p>
          <a:p>
            <a:r>
              <a:rPr lang="en-US" dirty="0"/>
              <a:t>Since it is a bidirectional LSTM, total params= 2*1181686</a:t>
            </a:r>
          </a:p>
          <a:p>
            <a:pPr marL="0" indent="0">
              <a:buNone/>
            </a:pPr>
            <a:r>
              <a:rPr lang="en-US" dirty="0"/>
              <a:t>                                                                              =2363392</a:t>
            </a:r>
          </a:p>
          <a:p>
            <a:r>
              <a:rPr lang="en-US" dirty="0"/>
              <a:t>Batch normalization maintains the input shape</a:t>
            </a:r>
          </a:p>
        </p:txBody>
      </p:sp>
    </p:spTree>
    <p:extLst>
      <p:ext uri="{BB962C8B-B14F-4D97-AF65-F5344CB8AC3E}">
        <p14:creationId xmlns:p14="http://schemas.microsoft.com/office/powerpoint/2010/main" val="1901423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8696-5D4A-FA41-9782-D300D38A19B3}"/>
              </a:ext>
            </a:extLst>
          </p:cNvPr>
          <p:cNvSpPr>
            <a:spLocks noGrp="1"/>
          </p:cNvSpPr>
          <p:nvPr>
            <p:ph type="title"/>
          </p:nvPr>
        </p:nvSpPr>
        <p:spPr/>
        <p:txBody>
          <a:bodyPr/>
          <a:lstStyle/>
          <a:p>
            <a:r>
              <a:rPr lang="en-US" dirty="0"/>
              <a:t>DA-RNN Methodology </a:t>
            </a:r>
          </a:p>
        </p:txBody>
      </p:sp>
      <p:sp>
        <p:nvSpPr>
          <p:cNvPr id="4" name="Content Placeholder 3">
            <a:extLst>
              <a:ext uri="{FF2B5EF4-FFF2-40B4-BE49-F238E27FC236}">
                <a16:creationId xmlns:a16="http://schemas.microsoft.com/office/drawing/2014/main" id="{2455AB7A-46EB-5A4D-9537-2D49E78F9F91}"/>
              </a:ext>
            </a:extLst>
          </p:cNvPr>
          <p:cNvSpPr>
            <a:spLocks noGrp="1"/>
          </p:cNvSpPr>
          <p:nvPr>
            <p:ph sz="half" idx="1"/>
          </p:nvPr>
        </p:nvSpPr>
        <p:spPr/>
        <p:txBody>
          <a:bodyPr/>
          <a:lstStyle/>
          <a:p>
            <a:r>
              <a:rPr lang="en-US" dirty="0"/>
              <a:t>One problem with encoder-decoder LSTM networks is that their performance will deteriorate rapidly as the length of input sequence is large.</a:t>
            </a:r>
          </a:p>
          <a:p>
            <a:r>
              <a:rPr lang="en-US" dirty="0"/>
              <a:t>The attention-based encoder-decoder network uses an attention mechanism to select parts of hidden states </a:t>
            </a:r>
            <a:r>
              <a:rPr lang="en-US" dirty="0" err="1"/>
              <a:t>i.e</a:t>
            </a:r>
            <a:r>
              <a:rPr lang="en-US" dirty="0"/>
              <a:t> It takes all window size sales into account then assigning relative importance to each one of them.</a:t>
            </a:r>
          </a:p>
          <a:p>
            <a:r>
              <a:rPr lang="en-US" dirty="0"/>
              <a:t>There are three parameters in the DA-RNN, i.e., the number of time steps in the window T, the size of hidden states for the encoder m, and the size of hidden states for the decoder p. We took time steps as 28, and did grid search over encoder and decoder layers to find 64 encoder/decoder size gave the best performance over </a:t>
            </a:r>
            <a:r>
              <a:rPr lang="en-US" dirty="0" err="1"/>
              <a:t>val</a:t>
            </a:r>
            <a:r>
              <a:rPr lang="en-US" dirty="0"/>
              <a:t> data.</a:t>
            </a:r>
          </a:p>
        </p:txBody>
      </p:sp>
      <p:pic>
        <p:nvPicPr>
          <p:cNvPr id="1026" name="Picture 2">
            <a:extLst>
              <a:ext uri="{FF2B5EF4-FFF2-40B4-BE49-F238E27FC236}">
                <a16:creationId xmlns:a16="http://schemas.microsoft.com/office/drawing/2014/main" id="{37472BEF-3C22-4245-BF91-268B99A28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3228" y="497302"/>
            <a:ext cx="12319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222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444D3-65BB-A14A-89F2-2ED25EA2D137}"/>
              </a:ext>
            </a:extLst>
          </p:cNvPr>
          <p:cNvSpPr>
            <a:spLocks noGrp="1"/>
          </p:cNvSpPr>
          <p:nvPr>
            <p:ph type="title"/>
          </p:nvPr>
        </p:nvSpPr>
        <p:spPr/>
        <p:txBody>
          <a:bodyPr/>
          <a:lstStyle/>
          <a:p>
            <a:r>
              <a:rPr lang="en-US" dirty="0"/>
              <a:t>Model Hyperparameter Comparisons</a:t>
            </a:r>
          </a:p>
        </p:txBody>
      </p:sp>
      <p:graphicFrame>
        <p:nvGraphicFramePr>
          <p:cNvPr id="4" name="Table 4">
            <a:extLst>
              <a:ext uri="{FF2B5EF4-FFF2-40B4-BE49-F238E27FC236}">
                <a16:creationId xmlns:a16="http://schemas.microsoft.com/office/drawing/2014/main" id="{4BF96BF6-191D-BD4F-A444-FDE2A499D12A}"/>
              </a:ext>
            </a:extLst>
          </p:cNvPr>
          <p:cNvGraphicFramePr>
            <a:graphicFrameLocks noGrp="1"/>
          </p:cNvGraphicFramePr>
          <p:nvPr>
            <p:extLst>
              <p:ext uri="{D42A27DB-BD31-4B8C-83A1-F6EECF244321}">
                <p14:modId xmlns:p14="http://schemas.microsoft.com/office/powerpoint/2010/main" val="2682408803"/>
              </p:ext>
            </p:extLst>
          </p:nvPr>
        </p:nvGraphicFramePr>
        <p:xfrm>
          <a:off x="2032000" y="1907199"/>
          <a:ext cx="8127999"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083903661"/>
                    </a:ext>
                  </a:extLst>
                </a:gridCol>
                <a:gridCol w="2709333">
                  <a:extLst>
                    <a:ext uri="{9D8B030D-6E8A-4147-A177-3AD203B41FA5}">
                      <a16:colId xmlns:a16="http://schemas.microsoft.com/office/drawing/2014/main" val="1847694978"/>
                    </a:ext>
                  </a:extLst>
                </a:gridCol>
                <a:gridCol w="2709333">
                  <a:extLst>
                    <a:ext uri="{9D8B030D-6E8A-4147-A177-3AD203B41FA5}">
                      <a16:colId xmlns:a16="http://schemas.microsoft.com/office/drawing/2014/main" val="1780752479"/>
                    </a:ext>
                  </a:extLst>
                </a:gridCol>
              </a:tblGrid>
              <a:tr h="370840">
                <a:tc>
                  <a:txBody>
                    <a:bodyPr/>
                    <a:lstStyle/>
                    <a:p>
                      <a:endParaRPr lang="en-US"/>
                    </a:p>
                  </a:txBody>
                  <a:tcPr/>
                </a:tc>
                <a:tc>
                  <a:txBody>
                    <a:bodyPr/>
                    <a:lstStyle/>
                    <a:p>
                      <a:r>
                        <a:rPr lang="en-US" dirty="0"/>
                        <a:t>CNN_LSTM</a:t>
                      </a:r>
                    </a:p>
                  </a:txBody>
                  <a:tcPr/>
                </a:tc>
                <a:tc>
                  <a:txBody>
                    <a:bodyPr/>
                    <a:lstStyle/>
                    <a:p>
                      <a:r>
                        <a:rPr lang="en-US" dirty="0"/>
                        <a:t>DA-RNN</a:t>
                      </a:r>
                    </a:p>
                  </a:txBody>
                  <a:tcPr/>
                </a:tc>
                <a:extLst>
                  <a:ext uri="{0D108BD9-81ED-4DB2-BD59-A6C34878D82A}">
                    <a16:rowId xmlns:a16="http://schemas.microsoft.com/office/drawing/2014/main" val="1737356338"/>
                  </a:ext>
                </a:extLst>
              </a:tr>
              <a:tr h="370840">
                <a:tc>
                  <a:txBody>
                    <a:bodyPr/>
                    <a:lstStyle/>
                    <a:p>
                      <a:r>
                        <a:rPr lang="en-US" dirty="0"/>
                        <a:t>Optimizer</a:t>
                      </a:r>
                    </a:p>
                  </a:txBody>
                  <a:tcPr/>
                </a:tc>
                <a:tc>
                  <a:txBody>
                    <a:bodyPr/>
                    <a:lstStyle/>
                    <a:p>
                      <a:r>
                        <a:rPr lang="en-US" dirty="0"/>
                        <a:t>Adam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Adam</a:t>
                      </a:r>
                    </a:p>
                  </a:txBody>
                  <a:tcPr/>
                </a:tc>
                <a:extLst>
                  <a:ext uri="{0D108BD9-81ED-4DB2-BD59-A6C34878D82A}">
                    <a16:rowId xmlns:a16="http://schemas.microsoft.com/office/drawing/2014/main" val="1653111140"/>
                  </a:ext>
                </a:extLst>
              </a:tr>
              <a:tr h="370840">
                <a:tc>
                  <a:txBody>
                    <a:bodyPr/>
                    <a:lstStyle/>
                    <a:p>
                      <a:r>
                        <a:rPr lang="en-US" dirty="0"/>
                        <a:t>Loss Function</a:t>
                      </a:r>
                    </a:p>
                  </a:txBody>
                  <a:tcPr/>
                </a:tc>
                <a:tc>
                  <a:txBody>
                    <a:bodyPr/>
                    <a:lstStyle/>
                    <a:p>
                      <a:r>
                        <a:rPr lang="en-US" dirty="0"/>
                        <a:t>MSE</a:t>
                      </a:r>
                    </a:p>
                  </a:txBody>
                  <a:tcPr/>
                </a:tc>
                <a:tc>
                  <a:txBody>
                    <a:bodyPr/>
                    <a:lstStyle/>
                    <a:p>
                      <a:r>
                        <a:rPr lang="en-US" dirty="0"/>
                        <a:t>MSE</a:t>
                      </a:r>
                    </a:p>
                  </a:txBody>
                  <a:tcPr/>
                </a:tc>
                <a:extLst>
                  <a:ext uri="{0D108BD9-81ED-4DB2-BD59-A6C34878D82A}">
                    <a16:rowId xmlns:a16="http://schemas.microsoft.com/office/drawing/2014/main" val="684634183"/>
                  </a:ext>
                </a:extLst>
              </a:tr>
              <a:tr h="370840">
                <a:tc>
                  <a:txBody>
                    <a:bodyPr/>
                    <a:lstStyle/>
                    <a:p>
                      <a:r>
                        <a:rPr lang="en-US" dirty="0"/>
                        <a:t>Metric</a:t>
                      </a:r>
                    </a:p>
                  </a:txBody>
                  <a:tcPr/>
                </a:tc>
                <a:tc>
                  <a:txBody>
                    <a:bodyPr/>
                    <a:lstStyle/>
                    <a:p>
                      <a:r>
                        <a:rPr lang="en-US" dirty="0"/>
                        <a:t>MAE, MSE</a:t>
                      </a:r>
                    </a:p>
                  </a:txBody>
                  <a:tcPr/>
                </a:tc>
                <a:tc>
                  <a:txBody>
                    <a:bodyPr/>
                    <a:lstStyle/>
                    <a:p>
                      <a:r>
                        <a:rPr lang="en-US" dirty="0"/>
                        <a:t>MAE, MSE</a:t>
                      </a:r>
                    </a:p>
                  </a:txBody>
                  <a:tcPr/>
                </a:tc>
                <a:extLst>
                  <a:ext uri="{0D108BD9-81ED-4DB2-BD59-A6C34878D82A}">
                    <a16:rowId xmlns:a16="http://schemas.microsoft.com/office/drawing/2014/main" val="1216699823"/>
                  </a:ext>
                </a:extLst>
              </a:tr>
              <a:tr h="370840">
                <a:tc>
                  <a:txBody>
                    <a:bodyPr/>
                    <a:lstStyle/>
                    <a:p>
                      <a:r>
                        <a:rPr lang="en-US" dirty="0"/>
                        <a:t>Batch Size</a:t>
                      </a:r>
                    </a:p>
                  </a:txBody>
                  <a:tcPr/>
                </a:tc>
                <a:tc>
                  <a:txBody>
                    <a:bodyPr/>
                    <a:lstStyle/>
                    <a:p>
                      <a:r>
                        <a:rPr lang="en-US" dirty="0"/>
                        <a:t>64</a:t>
                      </a:r>
                    </a:p>
                  </a:txBody>
                  <a:tcPr/>
                </a:tc>
                <a:tc>
                  <a:txBody>
                    <a:bodyPr/>
                    <a:lstStyle/>
                    <a:p>
                      <a:r>
                        <a:rPr lang="en-US" dirty="0"/>
                        <a:t>16</a:t>
                      </a:r>
                    </a:p>
                  </a:txBody>
                  <a:tcPr/>
                </a:tc>
                <a:extLst>
                  <a:ext uri="{0D108BD9-81ED-4DB2-BD59-A6C34878D82A}">
                    <a16:rowId xmlns:a16="http://schemas.microsoft.com/office/drawing/2014/main" val="1878321812"/>
                  </a:ext>
                </a:extLst>
              </a:tr>
              <a:tr h="370840">
                <a:tc>
                  <a:txBody>
                    <a:bodyPr/>
                    <a:lstStyle/>
                    <a:p>
                      <a:r>
                        <a:rPr lang="en-US" dirty="0"/>
                        <a:t>Time per epoch</a:t>
                      </a:r>
                    </a:p>
                  </a:txBody>
                  <a:tcPr/>
                </a:tc>
                <a:tc>
                  <a:txBody>
                    <a:bodyPr/>
                    <a:lstStyle/>
                    <a:p>
                      <a:r>
                        <a:rPr lang="en-US" dirty="0"/>
                        <a:t>65 sec</a:t>
                      </a:r>
                    </a:p>
                  </a:txBody>
                  <a:tcPr/>
                </a:tc>
                <a:tc>
                  <a:txBody>
                    <a:bodyPr/>
                    <a:lstStyle/>
                    <a:p>
                      <a:r>
                        <a:rPr lang="en-US" dirty="0"/>
                        <a:t>17 sec</a:t>
                      </a:r>
                    </a:p>
                  </a:txBody>
                  <a:tcPr/>
                </a:tc>
                <a:extLst>
                  <a:ext uri="{0D108BD9-81ED-4DB2-BD59-A6C34878D82A}">
                    <a16:rowId xmlns:a16="http://schemas.microsoft.com/office/drawing/2014/main" val="3728265701"/>
                  </a:ext>
                </a:extLst>
              </a:tr>
              <a:tr h="370840">
                <a:tc>
                  <a:txBody>
                    <a:bodyPr/>
                    <a:lstStyle/>
                    <a:p>
                      <a:r>
                        <a:rPr lang="en-US" dirty="0"/>
                        <a:t>Total epochs</a:t>
                      </a:r>
                    </a:p>
                  </a:txBody>
                  <a:tcPr/>
                </a:tc>
                <a:tc>
                  <a:txBody>
                    <a:bodyPr/>
                    <a:lstStyle/>
                    <a:p>
                      <a:r>
                        <a:rPr lang="en-US" dirty="0"/>
                        <a:t>56</a:t>
                      </a:r>
                    </a:p>
                  </a:txBody>
                  <a:tcPr/>
                </a:tc>
                <a:tc>
                  <a:txBody>
                    <a:bodyPr/>
                    <a:lstStyle/>
                    <a:p>
                      <a:r>
                        <a:rPr lang="en-US" dirty="0"/>
                        <a:t>13</a:t>
                      </a:r>
                    </a:p>
                  </a:txBody>
                  <a:tcPr/>
                </a:tc>
                <a:extLst>
                  <a:ext uri="{0D108BD9-81ED-4DB2-BD59-A6C34878D82A}">
                    <a16:rowId xmlns:a16="http://schemas.microsoft.com/office/drawing/2014/main" val="3277136169"/>
                  </a:ext>
                </a:extLst>
              </a:tr>
              <a:tr h="370840">
                <a:tc>
                  <a:txBody>
                    <a:bodyPr/>
                    <a:lstStyle/>
                    <a:p>
                      <a:r>
                        <a:rPr lang="en-US" dirty="0"/>
                        <a:t>Total Time</a:t>
                      </a:r>
                    </a:p>
                  </a:txBody>
                  <a:tcPr/>
                </a:tc>
                <a:tc>
                  <a:txBody>
                    <a:bodyPr/>
                    <a:lstStyle/>
                    <a:p>
                      <a:r>
                        <a:rPr lang="en-US" dirty="0"/>
                        <a:t>60 min</a:t>
                      </a:r>
                    </a:p>
                  </a:txBody>
                  <a:tcPr/>
                </a:tc>
                <a:tc>
                  <a:txBody>
                    <a:bodyPr/>
                    <a:lstStyle/>
                    <a:p>
                      <a:r>
                        <a:rPr lang="en-US" dirty="0"/>
                        <a:t>3.6 min</a:t>
                      </a:r>
                    </a:p>
                  </a:txBody>
                  <a:tcPr/>
                </a:tc>
                <a:extLst>
                  <a:ext uri="{0D108BD9-81ED-4DB2-BD59-A6C34878D82A}">
                    <a16:rowId xmlns:a16="http://schemas.microsoft.com/office/drawing/2014/main" val="708421723"/>
                  </a:ext>
                </a:extLst>
              </a:tr>
            </a:tbl>
          </a:graphicData>
        </a:graphic>
      </p:graphicFrame>
    </p:spTree>
    <p:extLst>
      <p:ext uri="{BB962C8B-B14F-4D97-AF65-F5344CB8AC3E}">
        <p14:creationId xmlns:p14="http://schemas.microsoft.com/office/powerpoint/2010/main" val="2154293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3CA5-8770-C14D-AA8F-67B3C6B0B12E}"/>
              </a:ext>
            </a:extLst>
          </p:cNvPr>
          <p:cNvSpPr>
            <a:spLocks noGrp="1"/>
          </p:cNvSpPr>
          <p:nvPr>
            <p:ph type="title"/>
          </p:nvPr>
        </p:nvSpPr>
        <p:spPr/>
        <p:txBody>
          <a:bodyPr/>
          <a:lstStyle/>
          <a:p>
            <a:r>
              <a:rPr lang="en-US" dirty="0"/>
              <a:t>2 min to convince the audience </a:t>
            </a:r>
          </a:p>
        </p:txBody>
      </p:sp>
      <p:pic>
        <p:nvPicPr>
          <p:cNvPr id="1028" name="Picture 4" descr="The major causes of stock-outs [Updated]">
            <a:extLst>
              <a:ext uri="{FF2B5EF4-FFF2-40B4-BE49-F238E27FC236}">
                <a16:creationId xmlns:a16="http://schemas.microsoft.com/office/drawing/2014/main" id="{14CDE49A-0F26-F549-B2C7-BD1A572C7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27" y="1391478"/>
            <a:ext cx="3720248" cy="24414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59 Organizations Fighting Food Loss and Waste – Food Tank">
            <a:extLst>
              <a:ext uri="{FF2B5EF4-FFF2-40B4-BE49-F238E27FC236}">
                <a16:creationId xmlns:a16="http://schemas.microsoft.com/office/drawing/2014/main" id="{0CE61F41-079E-5948-8B74-4CF05683E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951" y="1391478"/>
            <a:ext cx="4069022" cy="24414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crease revenue: ภาพ ภาพสต็อกและเวกเตอร์ | Shutterstock">
            <a:extLst>
              <a:ext uri="{FF2B5EF4-FFF2-40B4-BE49-F238E27FC236}">
                <a16:creationId xmlns:a16="http://schemas.microsoft.com/office/drawing/2014/main" id="{3936FC9D-E5B1-144B-90D9-5A759500FB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268"/>
          <a:stretch/>
        </p:blipFill>
        <p:spPr bwMode="auto">
          <a:xfrm>
            <a:off x="4462442" y="4245921"/>
            <a:ext cx="2906508" cy="2246954"/>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6">
            <a:extLst>
              <a:ext uri="{FF2B5EF4-FFF2-40B4-BE49-F238E27FC236}">
                <a16:creationId xmlns:a16="http://schemas.microsoft.com/office/drawing/2014/main" id="{731236AB-E81F-6745-9452-C6ED407615B2}"/>
              </a:ext>
            </a:extLst>
          </p:cNvPr>
          <p:cNvSpPr/>
          <p:nvPr/>
        </p:nvSpPr>
        <p:spPr>
          <a:xfrm rot="18858384">
            <a:off x="4281041" y="3078478"/>
            <a:ext cx="605307" cy="1282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8F64A428-399B-4A47-9E0C-AC358A8F32EB}"/>
              </a:ext>
            </a:extLst>
          </p:cNvPr>
          <p:cNvSpPr/>
          <p:nvPr/>
        </p:nvSpPr>
        <p:spPr>
          <a:xfrm rot="2760220">
            <a:off x="6911890" y="3085287"/>
            <a:ext cx="605307" cy="1285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0452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669B-AB2A-8D4F-B123-7E1AEE712F70}"/>
              </a:ext>
            </a:extLst>
          </p:cNvPr>
          <p:cNvSpPr>
            <a:spLocks noGrp="1"/>
          </p:cNvSpPr>
          <p:nvPr>
            <p:ph type="title"/>
          </p:nvPr>
        </p:nvSpPr>
        <p:spPr>
          <a:xfrm>
            <a:off x="838198" y="0"/>
            <a:ext cx="10515600" cy="1026353"/>
          </a:xfrm>
        </p:spPr>
        <p:txBody>
          <a:bodyPr/>
          <a:lstStyle/>
          <a:p>
            <a:r>
              <a:rPr lang="en-US" dirty="0"/>
              <a:t>Model Evaluation</a:t>
            </a:r>
          </a:p>
        </p:txBody>
      </p:sp>
      <p:sp>
        <p:nvSpPr>
          <p:cNvPr id="3" name="Content Placeholder 2">
            <a:extLst>
              <a:ext uri="{FF2B5EF4-FFF2-40B4-BE49-F238E27FC236}">
                <a16:creationId xmlns:a16="http://schemas.microsoft.com/office/drawing/2014/main" id="{4900CAA3-DD02-4A44-B216-44A692538B46}"/>
              </a:ext>
            </a:extLst>
          </p:cNvPr>
          <p:cNvSpPr>
            <a:spLocks noGrp="1"/>
          </p:cNvSpPr>
          <p:nvPr>
            <p:ph sz="half" idx="1"/>
          </p:nvPr>
        </p:nvSpPr>
        <p:spPr>
          <a:xfrm>
            <a:off x="838199" y="1036257"/>
            <a:ext cx="10515599" cy="4785485"/>
          </a:xfrm>
        </p:spPr>
        <p:txBody>
          <a:bodyPr/>
          <a:lstStyle/>
          <a:p>
            <a:r>
              <a:rPr lang="en-US" sz="2400" dirty="0"/>
              <a:t>MAE: </a:t>
            </a:r>
          </a:p>
          <a:p>
            <a:pPr marL="0" indent="0">
              <a:buNone/>
            </a:pPr>
            <a:endParaRPr lang="en-US" sz="2400" dirty="0"/>
          </a:p>
          <a:p>
            <a:pPr marL="0" indent="0">
              <a:buNone/>
            </a:pPr>
            <a:endParaRPr lang="en-US" sz="2400" dirty="0"/>
          </a:p>
          <a:p>
            <a:r>
              <a:rPr lang="en-US" sz="2400" dirty="0"/>
              <a:t>MSE: </a:t>
            </a:r>
          </a:p>
          <a:p>
            <a:endParaRPr lang="en-US" sz="2400" dirty="0"/>
          </a:p>
          <a:p>
            <a:endParaRPr lang="en-US" sz="2400" dirty="0"/>
          </a:p>
          <a:p>
            <a:pPr marL="457200" lvl="1" indent="0">
              <a:buNone/>
            </a:pPr>
            <a:endParaRPr lang="en-US" sz="2000" dirty="0"/>
          </a:p>
        </p:txBody>
      </p:sp>
      <p:pic>
        <p:nvPicPr>
          <p:cNvPr id="5" name="Picture 4" descr="Diagram, text, schematic&#10;&#10;Description automatically generated">
            <a:extLst>
              <a:ext uri="{FF2B5EF4-FFF2-40B4-BE49-F238E27FC236}">
                <a16:creationId xmlns:a16="http://schemas.microsoft.com/office/drawing/2014/main" id="{E836E0DB-3887-4F48-BED0-1F92DE54289B}"/>
              </a:ext>
            </a:extLst>
          </p:cNvPr>
          <p:cNvPicPr>
            <a:picLocks noChangeAspect="1"/>
          </p:cNvPicPr>
          <p:nvPr/>
        </p:nvPicPr>
        <p:blipFill>
          <a:blip r:embed="rId2"/>
          <a:stretch>
            <a:fillRect/>
          </a:stretch>
        </p:blipFill>
        <p:spPr>
          <a:xfrm>
            <a:off x="1192629" y="1511548"/>
            <a:ext cx="3348843" cy="934960"/>
          </a:xfrm>
          <a:prstGeom prst="rect">
            <a:avLst/>
          </a:prstGeom>
        </p:spPr>
      </p:pic>
      <p:pic>
        <p:nvPicPr>
          <p:cNvPr id="7" name="Picture 6" descr="Diagram, text, schematic&#10;&#10;Description automatically generated">
            <a:extLst>
              <a:ext uri="{FF2B5EF4-FFF2-40B4-BE49-F238E27FC236}">
                <a16:creationId xmlns:a16="http://schemas.microsoft.com/office/drawing/2014/main" id="{AD726EB8-952D-5347-A5BC-AA3747B04B6F}"/>
              </a:ext>
            </a:extLst>
          </p:cNvPr>
          <p:cNvPicPr>
            <a:picLocks noChangeAspect="1"/>
          </p:cNvPicPr>
          <p:nvPr/>
        </p:nvPicPr>
        <p:blipFill>
          <a:blip r:embed="rId3"/>
          <a:stretch>
            <a:fillRect/>
          </a:stretch>
        </p:blipFill>
        <p:spPr>
          <a:xfrm>
            <a:off x="1192628" y="2744466"/>
            <a:ext cx="3348843" cy="1029044"/>
          </a:xfrm>
          <a:prstGeom prst="rect">
            <a:avLst/>
          </a:prstGeom>
        </p:spPr>
      </p:pic>
      <p:graphicFrame>
        <p:nvGraphicFramePr>
          <p:cNvPr id="10" name="Table 4">
            <a:extLst>
              <a:ext uri="{FF2B5EF4-FFF2-40B4-BE49-F238E27FC236}">
                <a16:creationId xmlns:a16="http://schemas.microsoft.com/office/drawing/2014/main" id="{165CFEE8-4DC7-F043-BB10-0920A57A2602}"/>
              </a:ext>
            </a:extLst>
          </p:cNvPr>
          <p:cNvGraphicFramePr>
            <a:graphicFrameLocks/>
          </p:cNvGraphicFramePr>
          <p:nvPr>
            <p:extLst>
              <p:ext uri="{D42A27DB-BD31-4B8C-83A1-F6EECF244321}">
                <p14:modId xmlns:p14="http://schemas.microsoft.com/office/powerpoint/2010/main" val="816253502"/>
              </p:ext>
            </p:extLst>
          </p:nvPr>
        </p:nvGraphicFramePr>
        <p:xfrm>
          <a:off x="838198" y="4154717"/>
          <a:ext cx="7031721" cy="1497435"/>
        </p:xfrm>
        <a:graphic>
          <a:graphicData uri="http://schemas.openxmlformats.org/drawingml/2006/table">
            <a:tbl>
              <a:tblPr firstRow="1" bandRow="1">
                <a:tableStyleId>{5C22544A-7EE6-4342-B048-85BDC9FD1C3A}</a:tableStyleId>
              </a:tblPr>
              <a:tblGrid>
                <a:gridCol w="2343907">
                  <a:extLst>
                    <a:ext uri="{9D8B030D-6E8A-4147-A177-3AD203B41FA5}">
                      <a16:colId xmlns:a16="http://schemas.microsoft.com/office/drawing/2014/main" val="1981811414"/>
                    </a:ext>
                  </a:extLst>
                </a:gridCol>
                <a:gridCol w="2343907">
                  <a:extLst>
                    <a:ext uri="{9D8B030D-6E8A-4147-A177-3AD203B41FA5}">
                      <a16:colId xmlns:a16="http://schemas.microsoft.com/office/drawing/2014/main" val="4092622278"/>
                    </a:ext>
                  </a:extLst>
                </a:gridCol>
                <a:gridCol w="2343907">
                  <a:extLst>
                    <a:ext uri="{9D8B030D-6E8A-4147-A177-3AD203B41FA5}">
                      <a16:colId xmlns:a16="http://schemas.microsoft.com/office/drawing/2014/main" val="3262278178"/>
                    </a:ext>
                  </a:extLst>
                </a:gridCol>
              </a:tblGrid>
              <a:tr h="476377">
                <a:tc>
                  <a:txBody>
                    <a:bodyPr/>
                    <a:lstStyle/>
                    <a:p>
                      <a:endParaRPr lang="en-US" dirty="0"/>
                    </a:p>
                  </a:txBody>
                  <a:tcPr/>
                </a:tc>
                <a:tc>
                  <a:txBody>
                    <a:bodyPr/>
                    <a:lstStyle/>
                    <a:p>
                      <a:r>
                        <a:rPr lang="en-US" dirty="0"/>
                        <a:t>CNN-LSTM</a:t>
                      </a:r>
                    </a:p>
                  </a:txBody>
                  <a:tcPr/>
                </a:tc>
                <a:tc>
                  <a:txBody>
                    <a:bodyPr/>
                    <a:lstStyle/>
                    <a:p>
                      <a:r>
                        <a:rPr lang="en-US" dirty="0"/>
                        <a:t>DA-RNN</a:t>
                      </a:r>
                    </a:p>
                  </a:txBody>
                  <a:tcPr/>
                </a:tc>
                <a:extLst>
                  <a:ext uri="{0D108BD9-81ED-4DB2-BD59-A6C34878D82A}">
                    <a16:rowId xmlns:a16="http://schemas.microsoft.com/office/drawing/2014/main" val="3883927338"/>
                  </a:ext>
                </a:extLst>
              </a:tr>
              <a:tr h="510529">
                <a:tc>
                  <a:txBody>
                    <a:bodyPr/>
                    <a:lstStyle/>
                    <a:p>
                      <a:r>
                        <a:rPr lang="en-US" dirty="0"/>
                        <a:t>MAE</a:t>
                      </a:r>
                    </a:p>
                  </a:txBody>
                  <a:tcPr/>
                </a:tc>
                <a:tc>
                  <a:txBody>
                    <a:bodyPr/>
                    <a:lstStyle/>
                    <a:p>
                      <a:r>
                        <a:rPr lang="en-US" dirty="0"/>
                        <a:t>1.44</a:t>
                      </a:r>
                    </a:p>
                  </a:txBody>
                  <a:tcPr/>
                </a:tc>
                <a:tc>
                  <a:txBody>
                    <a:bodyPr/>
                    <a:lstStyle/>
                    <a:p>
                      <a:r>
                        <a:rPr lang="en-US" dirty="0"/>
                        <a:t>1.43</a:t>
                      </a:r>
                    </a:p>
                  </a:txBody>
                  <a:tcPr/>
                </a:tc>
                <a:extLst>
                  <a:ext uri="{0D108BD9-81ED-4DB2-BD59-A6C34878D82A}">
                    <a16:rowId xmlns:a16="http://schemas.microsoft.com/office/drawing/2014/main" val="41674001"/>
                  </a:ext>
                </a:extLst>
              </a:tr>
              <a:tr h="510529">
                <a:tc>
                  <a:txBody>
                    <a:bodyPr/>
                    <a:lstStyle/>
                    <a:p>
                      <a:r>
                        <a:rPr lang="en-US" dirty="0"/>
                        <a:t>MSE</a:t>
                      </a:r>
                    </a:p>
                  </a:txBody>
                  <a:tcPr/>
                </a:tc>
                <a:tc>
                  <a:txBody>
                    <a:bodyPr/>
                    <a:lstStyle/>
                    <a:p>
                      <a:r>
                        <a:rPr lang="en-US" dirty="0"/>
                        <a:t>16.83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16.08</a:t>
                      </a:r>
                    </a:p>
                  </a:txBody>
                  <a:tcPr/>
                </a:tc>
                <a:extLst>
                  <a:ext uri="{0D108BD9-81ED-4DB2-BD59-A6C34878D82A}">
                    <a16:rowId xmlns:a16="http://schemas.microsoft.com/office/drawing/2014/main" val="4018026164"/>
                  </a:ext>
                </a:extLst>
              </a:tr>
            </a:tbl>
          </a:graphicData>
        </a:graphic>
      </p:graphicFrame>
    </p:spTree>
    <p:extLst>
      <p:ext uri="{BB962C8B-B14F-4D97-AF65-F5344CB8AC3E}">
        <p14:creationId xmlns:p14="http://schemas.microsoft.com/office/powerpoint/2010/main" val="2830784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F220F-27FE-6F41-9157-3A1058FDD62C}"/>
              </a:ext>
            </a:extLst>
          </p:cNvPr>
          <p:cNvSpPr>
            <a:spLocks noGrp="1"/>
          </p:cNvSpPr>
          <p:nvPr>
            <p:ph type="title"/>
          </p:nvPr>
        </p:nvSpPr>
        <p:spPr/>
        <p:txBody>
          <a:bodyPr/>
          <a:lstStyle/>
          <a:p>
            <a:r>
              <a:rPr lang="en-US" dirty="0"/>
              <a:t>Training Validation Loss Plots CNN-LSTM Model</a:t>
            </a:r>
          </a:p>
        </p:txBody>
      </p:sp>
      <p:pic>
        <p:nvPicPr>
          <p:cNvPr id="2050" name="Picture 2">
            <a:extLst>
              <a:ext uri="{FF2B5EF4-FFF2-40B4-BE49-F238E27FC236}">
                <a16:creationId xmlns:a16="http://schemas.microsoft.com/office/drawing/2014/main" id="{0E0EC12F-2B69-7941-99E0-8160C574D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8991"/>
            <a:ext cx="12192000" cy="3316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340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F220F-27FE-6F41-9157-3A1058FDD62C}"/>
              </a:ext>
            </a:extLst>
          </p:cNvPr>
          <p:cNvSpPr>
            <a:spLocks noGrp="1"/>
          </p:cNvSpPr>
          <p:nvPr>
            <p:ph type="title"/>
          </p:nvPr>
        </p:nvSpPr>
        <p:spPr/>
        <p:txBody>
          <a:bodyPr/>
          <a:lstStyle/>
          <a:p>
            <a:r>
              <a:rPr lang="en-US" dirty="0"/>
              <a:t>Training Validation Loss Plots DA-RNN Model</a:t>
            </a:r>
          </a:p>
        </p:txBody>
      </p:sp>
      <p:pic>
        <p:nvPicPr>
          <p:cNvPr id="3074" name="Picture 2">
            <a:extLst>
              <a:ext uri="{FF2B5EF4-FFF2-40B4-BE49-F238E27FC236}">
                <a16:creationId xmlns:a16="http://schemas.microsoft.com/office/drawing/2014/main" id="{BD21434F-BCB0-FB4F-88F2-7589BA15F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0063"/>
            <a:ext cx="12192000" cy="331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449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E2C96-560C-0644-A621-48B85FC90CCD}"/>
              </a:ext>
            </a:extLst>
          </p:cNvPr>
          <p:cNvSpPr>
            <a:spLocks noGrp="1"/>
          </p:cNvSpPr>
          <p:nvPr>
            <p:ph type="title"/>
          </p:nvPr>
        </p:nvSpPr>
        <p:spPr/>
        <p:txBody>
          <a:bodyPr/>
          <a:lstStyle/>
          <a:p>
            <a:r>
              <a:rPr lang="en-US" dirty="0"/>
              <a:t>CNN-LSTM Outcomes (28days)</a:t>
            </a:r>
          </a:p>
        </p:txBody>
      </p:sp>
      <p:pic>
        <p:nvPicPr>
          <p:cNvPr id="6146" name="Picture 2">
            <a:extLst>
              <a:ext uri="{FF2B5EF4-FFF2-40B4-BE49-F238E27FC236}">
                <a16:creationId xmlns:a16="http://schemas.microsoft.com/office/drawing/2014/main" id="{D817AF9E-434F-4C43-BD73-77A76AF14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181" y="1935102"/>
            <a:ext cx="10739638" cy="376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385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600D-3AFE-0445-AC65-AC2D1A45CE51}"/>
              </a:ext>
            </a:extLst>
          </p:cNvPr>
          <p:cNvSpPr>
            <a:spLocks noGrp="1"/>
          </p:cNvSpPr>
          <p:nvPr>
            <p:ph type="title"/>
          </p:nvPr>
        </p:nvSpPr>
        <p:spPr/>
        <p:txBody>
          <a:bodyPr/>
          <a:lstStyle/>
          <a:p>
            <a:r>
              <a:rPr lang="en-US" dirty="0"/>
              <a:t>CNN-LSTM Outcomes(180 days)</a:t>
            </a:r>
          </a:p>
        </p:txBody>
      </p:sp>
      <p:pic>
        <p:nvPicPr>
          <p:cNvPr id="5122" name="Picture 2">
            <a:extLst>
              <a:ext uri="{FF2B5EF4-FFF2-40B4-BE49-F238E27FC236}">
                <a16:creationId xmlns:a16="http://schemas.microsoft.com/office/drawing/2014/main" id="{F9079554-CDF0-8843-AB7E-4DE4B15EF3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37"/>
          <a:stretch/>
        </p:blipFill>
        <p:spPr bwMode="auto">
          <a:xfrm>
            <a:off x="372772" y="1391478"/>
            <a:ext cx="11398517" cy="457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422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E2C96-560C-0644-A621-48B85FC90CCD}"/>
              </a:ext>
            </a:extLst>
          </p:cNvPr>
          <p:cNvSpPr>
            <a:spLocks noGrp="1"/>
          </p:cNvSpPr>
          <p:nvPr>
            <p:ph type="title"/>
          </p:nvPr>
        </p:nvSpPr>
        <p:spPr/>
        <p:txBody>
          <a:bodyPr/>
          <a:lstStyle/>
          <a:p>
            <a:r>
              <a:rPr lang="en-US" dirty="0"/>
              <a:t>DA-RNN Outcomes (28days)</a:t>
            </a:r>
          </a:p>
        </p:txBody>
      </p:sp>
      <p:pic>
        <p:nvPicPr>
          <p:cNvPr id="7170" name="Picture 2">
            <a:extLst>
              <a:ext uri="{FF2B5EF4-FFF2-40B4-BE49-F238E27FC236}">
                <a16:creationId xmlns:a16="http://schemas.microsoft.com/office/drawing/2014/main" id="{30980D50-471C-7C44-93CA-2D0B6CF16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91478"/>
            <a:ext cx="9735355" cy="4880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544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600D-3AFE-0445-AC65-AC2D1A45CE51}"/>
              </a:ext>
            </a:extLst>
          </p:cNvPr>
          <p:cNvSpPr>
            <a:spLocks noGrp="1"/>
          </p:cNvSpPr>
          <p:nvPr>
            <p:ph type="title"/>
          </p:nvPr>
        </p:nvSpPr>
        <p:spPr/>
        <p:txBody>
          <a:bodyPr/>
          <a:lstStyle/>
          <a:p>
            <a:r>
              <a:rPr lang="en-US" dirty="0"/>
              <a:t>DA-RNN Outcomes(180 days)</a:t>
            </a:r>
          </a:p>
        </p:txBody>
      </p:sp>
      <p:pic>
        <p:nvPicPr>
          <p:cNvPr id="8194" name="Picture 2">
            <a:extLst>
              <a:ext uri="{FF2B5EF4-FFF2-40B4-BE49-F238E27FC236}">
                <a16:creationId xmlns:a16="http://schemas.microsoft.com/office/drawing/2014/main" id="{845CF0D7-3661-9546-8F91-6316B74F72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39"/>
          <a:stretch/>
        </p:blipFill>
        <p:spPr bwMode="auto">
          <a:xfrm>
            <a:off x="1568307" y="1391478"/>
            <a:ext cx="9055385" cy="49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417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2B84-8608-7F4E-85F1-35D36FAF80ED}"/>
              </a:ext>
            </a:extLst>
          </p:cNvPr>
          <p:cNvSpPr>
            <a:spLocks noGrp="1"/>
          </p:cNvSpPr>
          <p:nvPr>
            <p:ph type="title"/>
          </p:nvPr>
        </p:nvSpPr>
        <p:spPr/>
        <p:txBody>
          <a:bodyPr/>
          <a:lstStyle/>
          <a:p>
            <a:r>
              <a:rPr lang="en-US" dirty="0"/>
              <a:t>Lessons learned and Perspectives </a:t>
            </a:r>
          </a:p>
        </p:txBody>
      </p:sp>
      <p:sp>
        <p:nvSpPr>
          <p:cNvPr id="3" name="Content Placeholder 2">
            <a:extLst>
              <a:ext uri="{FF2B5EF4-FFF2-40B4-BE49-F238E27FC236}">
                <a16:creationId xmlns:a16="http://schemas.microsoft.com/office/drawing/2014/main" id="{D9E24419-985F-8C49-91DA-D808B6E073D7}"/>
              </a:ext>
            </a:extLst>
          </p:cNvPr>
          <p:cNvSpPr>
            <a:spLocks noGrp="1"/>
          </p:cNvSpPr>
          <p:nvPr>
            <p:ph sz="half" idx="1"/>
          </p:nvPr>
        </p:nvSpPr>
        <p:spPr/>
        <p:txBody>
          <a:bodyPr/>
          <a:lstStyle/>
          <a:p>
            <a:pPr marL="0" indent="0">
              <a:buNone/>
            </a:pPr>
            <a:r>
              <a:rPr lang="en-US" dirty="0"/>
              <a:t>Future work and improvements:</a:t>
            </a:r>
          </a:p>
          <a:p>
            <a:pPr marL="0" indent="0">
              <a:buNone/>
            </a:pPr>
            <a:endParaRPr lang="en-US" dirty="0"/>
          </a:p>
          <a:p>
            <a:r>
              <a:rPr lang="en-US" dirty="0"/>
              <a:t>Add more features for improving predictions. Through feature engineering we could embed season, quarter, month start/end, day of the week and week of the month. </a:t>
            </a:r>
          </a:p>
          <a:p>
            <a:r>
              <a:rPr lang="en-US" dirty="0"/>
              <a:t>Moving standard deviation could also be explored.</a:t>
            </a:r>
          </a:p>
        </p:txBody>
      </p:sp>
    </p:spTree>
    <p:extLst>
      <p:ext uri="{BB962C8B-B14F-4D97-AF65-F5344CB8AC3E}">
        <p14:creationId xmlns:p14="http://schemas.microsoft.com/office/powerpoint/2010/main" val="2026665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A5BF-633E-524C-9D81-790229479C2E}"/>
              </a:ext>
            </a:extLst>
          </p:cNvPr>
          <p:cNvSpPr>
            <a:spLocks noGrp="1"/>
          </p:cNvSpPr>
          <p:nvPr>
            <p:ph type="title"/>
          </p:nvPr>
        </p:nvSpPr>
        <p:spPr/>
        <p:txBody>
          <a:bodyPr/>
          <a:lstStyle/>
          <a:p>
            <a:r>
              <a:rPr lang="en-US"/>
              <a:t>Bibliographical References</a:t>
            </a:r>
            <a:endParaRPr lang="en-US" dirty="0"/>
          </a:p>
        </p:txBody>
      </p:sp>
      <p:sp>
        <p:nvSpPr>
          <p:cNvPr id="3" name="Content Placeholder 2">
            <a:extLst>
              <a:ext uri="{FF2B5EF4-FFF2-40B4-BE49-F238E27FC236}">
                <a16:creationId xmlns:a16="http://schemas.microsoft.com/office/drawing/2014/main" id="{A0DF6ABC-984E-2B49-A821-5296118D29D2}"/>
              </a:ext>
            </a:extLst>
          </p:cNvPr>
          <p:cNvSpPr>
            <a:spLocks noGrp="1"/>
          </p:cNvSpPr>
          <p:nvPr>
            <p:ph sz="half" idx="1"/>
          </p:nvPr>
        </p:nvSpPr>
        <p:spPr/>
        <p:txBody>
          <a:bodyPr/>
          <a:lstStyle/>
          <a:p>
            <a:r>
              <a:rPr lang="en-US" dirty="0" err="1"/>
              <a:t>Livieris</a:t>
            </a:r>
            <a:r>
              <a:rPr lang="en-US" dirty="0"/>
              <a:t>, </a:t>
            </a:r>
            <a:r>
              <a:rPr lang="en-US" dirty="0" err="1"/>
              <a:t>Ioannis</a:t>
            </a:r>
            <a:r>
              <a:rPr lang="en-US" dirty="0"/>
              <a:t> E., Emmanuel </a:t>
            </a:r>
            <a:r>
              <a:rPr lang="en-US" dirty="0" err="1"/>
              <a:t>Pintelas</a:t>
            </a:r>
            <a:r>
              <a:rPr lang="en-US" dirty="0"/>
              <a:t>, and Panagiotis </a:t>
            </a:r>
            <a:r>
              <a:rPr lang="en-US" dirty="0" err="1"/>
              <a:t>Pintelas</a:t>
            </a:r>
            <a:r>
              <a:rPr lang="en-US" dirty="0"/>
              <a:t>. "A CNN–LSTM model for gold price time-series forecasting." </a:t>
            </a:r>
            <a:r>
              <a:rPr lang="en-US" i="1" dirty="0"/>
              <a:t>Neural computing and applications</a:t>
            </a:r>
            <a:r>
              <a:rPr lang="en-US" dirty="0"/>
              <a:t> 32.23 (2020): 17351-17360.</a:t>
            </a:r>
          </a:p>
          <a:p>
            <a:r>
              <a:rPr lang="en-US" dirty="0"/>
              <a:t>Lu, Wenjie, et al. "A CNN-LSTM-based model to forecast stock prices." </a:t>
            </a:r>
            <a:r>
              <a:rPr lang="en-US" i="1" dirty="0"/>
              <a:t>Complexity</a:t>
            </a:r>
            <a:r>
              <a:rPr lang="en-US" dirty="0"/>
              <a:t> 2020 (2020).</a:t>
            </a:r>
          </a:p>
          <a:p>
            <a:r>
              <a:rPr lang="en-US" dirty="0"/>
              <a:t>Qin, Yao, et al. "A dual-stage attention-based recurrent neural network for time series prediction." </a:t>
            </a:r>
            <a:r>
              <a:rPr lang="en-US" i="1" dirty="0" err="1"/>
              <a:t>arXiv</a:t>
            </a:r>
            <a:r>
              <a:rPr lang="en-US" i="1" dirty="0"/>
              <a:t> preprint arXiv:1704.02971</a:t>
            </a:r>
            <a:r>
              <a:rPr lang="en-US" dirty="0"/>
              <a:t> (2017).</a:t>
            </a:r>
          </a:p>
          <a:p>
            <a:r>
              <a:rPr lang="en-US" dirty="0" err="1"/>
              <a:t>Ensafi</a:t>
            </a:r>
            <a:r>
              <a:rPr lang="en-US" dirty="0"/>
              <a:t>, </a:t>
            </a:r>
            <a:r>
              <a:rPr lang="en-US" dirty="0" err="1"/>
              <a:t>Yasaman</a:t>
            </a:r>
            <a:r>
              <a:rPr lang="en-US" dirty="0"/>
              <a:t>, et al. "Time-series forecasting of seasonal items sales using machine learning–A comparative analysis." </a:t>
            </a:r>
            <a:r>
              <a:rPr lang="en-US" i="1" dirty="0"/>
              <a:t>International Journal of Information Management Data Insights</a:t>
            </a:r>
            <a:r>
              <a:rPr lang="en-US" dirty="0"/>
              <a:t> 2.1 (2022): 100058.</a:t>
            </a:r>
          </a:p>
        </p:txBody>
      </p:sp>
    </p:spTree>
    <p:extLst>
      <p:ext uri="{BB962C8B-B14F-4D97-AF65-F5344CB8AC3E}">
        <p14:creationId xmlns:p14="http://schemas.microsoft.com/office/powerpoint/2010/main" val="2565391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Logic Models &amp;amp; “Big” Assessment Questions | Student Affairs Assessment  Leaders">
            <a:extLst>
              <a:ext uri="{FF2B5EF4-FFF2-40B4-BE49-F238E27FC236}">
                <a16:creationId xmlns:a16="http://schemas.microsoft.com/office/drawing/2014/main" id="{B59F2E37-51F6-8E47-85B3-76C0E89E3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926" y="1518149"/>
            <a:ext cx="5742994" cy="382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554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EA1A-481A-0940-B0BA-2FFF7F38BB25}"/>
              </a:ext>
            </a:extLst>
          </p:cNvPr>
          <p:cNvSpPr>
            <a:spLocks noGrp="1"/>
          </p:cNvSpPr>
          <p:nvPr>
            <p:ph type="title"/>
          </p:nvPr>
        </p:nvSpPr>
        <p:spPr/>
        <p:txBody>
          <a:bodyPr/>
          <a:lstStyle/>
          <a:p>
            <a:r>
              <a:rPr lang="en-US" dirty="0"/>
              <a:t>Context and Introduction</a:t>
            </a:r>
          </a:p>
        </p:txBody>
      </p:sp>
      <p:sp>
        <p:nvSpPr>
          <p:cNvPr id="3" name="Content Placeholder 2">
            <a:extLst>
              <a:ext uri="{FF2B5EF4-FFF2-40B4-BE49-F238E27FC236}">
                <a16:creationId xmlns:a16="http://schemas.microsoft.com/office/drawing/2014/main" id="{F2AA249E-6475-F748-8E67-C370D02A2574}"/>
              </a:ext>
            </a:extLst>
          </p:cNvPr>
          <p:cNvSpPr>
            <a:spLocks noGrp="1"/>
          </p:cNvSpPr>
          <p:nvPr>
            <p:ph sz="half" idx="1"/>
          </p:nvPr>
        </p:nvSpPr>
        <p:spPr/>
        <p:txBody>
          <a:bodyPr/>
          <a:lstStyle/>
          <a:p>
            <a:r>
              <a:rPr lang="en-US" dirty="0"/>
              <a:t>In the retail industry, forecasting sales accurately is important as this will help improve the revenue by avoiding can avoid wastages and shortages of products. </a:t>
            </a:r>
          </a:p>
          <a:p>
            <a:r>
              <a:rPr lang="en-US" dirty="0"/>
              <a:t>Walmart shared its historical sales data on Kaggle as an M5 competition to enhance its forecasting models. </a:t>
            </a:r>
          </a:p>
          <a:p>
            <a:endParaRPr lang="en-US" dirty="0"/>
          </a:p>
          <a:p>
            <a:endParaRPr lang="en-US" dirty="0"/>
          </a:p>
        </p:txBody>
      </p:sp>
      <p:pic>
        <p:nvPicPr>
          <p:cNvPr id="2054" name="Picture 6">
            <a:extLst>
              <a:ext uri="{FF2B5EF4-FFF2-40B4-BE49-F238E27FC236}">
                <a16:creationId xmlns:a16="http://schemas.microsoft.com/office/drawing/2014/main" id="{5EF46B7E-82A3-884E-B93B-A951683AC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845" y="3429000"/>
            <a:ext cx="88900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24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243FD-DF7A-0143-BBB6-F8CCF4FB0344}"/>
              </a:ext>
            </a:extLst>
          </p:cNvPr>
          <p:cNvSpPr>
            <a:spLocks noGrp="1"/>
          </p:cNvSpPr>
          <p:nvPr>
            <p:ph type="title"/>
          </p:nvPr>
        </p:nvSpPr>
        <p:spPr/>
        <p:txBody>
          <a:bodyPr/>
          <a:lstStyle/>
          <a:p>
            <a:r>
              <a:rPr lang="en-US" dirty="0"/>
              <a:t>Problem and Challenges</a:t>
            </a:r>
          </a:p>
        </p:txBody>
      </p:sp>
      <p:sp>
        <p:nvSpPr>
          <p:cNvPr id="3" name="Content Placeholder 2">
            <a:extLst>
              <a:ext uri="{FF2B5EF4-FFF2-40B4-BE49-F238E27FC236}">
                <a16:creationId xmlns:a16="http://schemas.microsoft.com/office/drawing/2014/main" id="{0DC16B41-3CDA-8442-9F9C-691146145C65}"/>
              </a:ext>
            </a:extLst>
          </p:cNvPr>
          <p:cNvSpPr>
            <a:spLocks noGrp="1"/>
          </p:cNvSpPr>
          <p:nvPr>
            <p:ph sz="half" idx="1"/>
          </p:nvPr>
        </p:nvSpPr>
        <p:spPr/>
        <p:txBody>
          <a:bodyPr/>
          <a:lstStyle/>
          <a:p>
            <a:r>
              <a:rPr lang="en-US" b="1" dirty="0"/>
              <a:t>Aim: </a:t>
            </a:r>
          </a:p>
          <a:p>
            <a:pPr lvl="1"/>
            <a:r>
              <a:rPr lang="en-US" dirty="0"/>
              <a:t>The main objective is to estimate or predict the unit sales of Walmart retail goods at stores in various locations for the next 28-days, and 180 days.</a:t>
            </a:r>
          </a:p>
          <a:p>
            <a:pPr lvl="1"/>
            <a:r>
              <a:rPr lang="en-US" dirty="0"/>
              <a:t>30, 490 forecasts must be made for each day.</a:t>
            </a:r>
          </a:p>
          <a:p>
            <a:r>
              <a:rPr lang="en-US" b="1" dirty="0"/>
              <a:t>Challenges:</a:t>
            </a:r>
          </a:p>
          <a:p>
            <a:pPr lvl="1"/>
            <a:r>
              <a:rPr lang="en-US" dirty="0"/>
              <a:t>A lot of intermittent values.</a:t>
            </a:r>
          </a:p>
          <a:p>
            <a:pPr lvl="1"/>
            <a:r>
              <a:rPr lang="en-US" dirty="0"/>
              <a:t>Some products are introduced later.</a:t>
            </a:r>
          </a:p>
        </p:txBody>
      </p:sp>
    </p:spTree>
    <p:extLst>
      <p:ext uri="{BB962C8B-B14F-4D97-AF65-F5344CB8AC3E}">
        <p14:creationId xmlns:p14="http://schemas.microsoft.com/office/powerpoint/2010/main" val="2296019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0F826-9152-A345-9423-B2B2C1F8DC6B}"/>
              </a:ext>
            </a:extLst>
          </p:cNvPr>
          <p:cNvSpPr>
            <a:spLocks noGrp="1"/>
          </p:cNvSpPr>
          <p:nvPr>
            <p:ph type="title"/>
          </p:nvPr>
        </p:nvSpPr>
        <p:spPr/>
        <p:txBody>
          <a:bodyPr/>
          <a:lstStyle/>
          <a:p>
            <a:r>
              <a:rPr lang="en-US" dirty="0"/>
              <a:t>Related solutions</a:t>
            </a:r>
          </a:p>
        </p:txBody>
      </p:sp>
      <p:pic>
        <p:nvPicPr>
          <p:cNvPr id="5" name="Content Placeholder 4" descr="Graphical user interface, text, application&#10;&#10;Description automatically generated">
            <a:extLst>
              <a:ext uri="{FF2B5EF4-FFF2-40B4-BE49-F238E27FC236}">
                <a16:creationId xmlns:a16="http://schemas.microsoft.com/office/drawing/2014/main" id="{94C6CD5E-14AD-B846-AA29-1A4859B07DE2}"/>
              </a:ext>
            </a:extLst>
          </p:cNvPr>
          <p:cNvPicPr>
            <a:picLocks noGrp="1" noChangeAspect="1"/>
          </p:cNvPicPr>
          <p:nvPr>
            <p:ph sz="half" idx="1"/>
          </p:nvPr>
        </p:nvPicPr>
        <p:blipFill rotWithShape="1">
          <a:blip r:embed="rId2"/>
          <a:srcRect t="2142"/>
          <a:stretch/>
        </p:blipFill>
        <p:spPr>
          <a:xfrm>
            <a:off x="838200" y="1493948"/>
            <a:ext cx="4727933" cy="4784725"/>
          </a:xfrm>
        </p:spPr>
      </p:pic>
      <p:pic>
        <p:nvPicPr>
          <p:cNvPr id="7" name="Picture 6" descr="Graphical user interface, text, application, chat or text message&#10;&#10;Description automatically generated">
            <a:extLst>
              <a:ext uri="{FF2B5EF4-FFF2-40B4-BE49-F238E27FC236}">
                <a16:creationId xmlns:a16="http://schemas.microsoft.com/office/drawing/2014/main" id="{33143DB5-3AD5-6D4F-BD05-29BE5136C783}"/>
              </a:ext>
            </a:extLst>
          </p:cNvPr>
          <p:cNvPicPr>
            <a:picLocks noChangeAspect="1"/>
          </p:cNvPicPr>
          <p:nvPr/>
        </p:nvPicPr>
        <p:blipFill>
          <a:blip r:embed="rId3"/>
          <a:stretch>
            <a:fillRect/>
          </a:stretch>
        </p:blipFill>
        <p:spPr>
          <a:xfrm>
            <a:off x="5566132" y="1391477"/>
            <a:ext cx="4727933" cy="4784725"/>
          </a:xfrm>
          <a:prstGeom prst="rect">
            <a:avLst/>
          </a:prstGeom>
        </p:spPr>
      </p:pic>
    </p:spTree>
    <p:extLst>
      <p:ext uri="{BB962C8B-B14F-4D97-AF65-F5344CB8AC3E}">
        <p14:creationId xmlns:p14="http://schemas.microsoft.com/office/powerpoint/2010/main" val="276385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0AE1-2282-5343-9976-9E2256CB6C39}"/>
              </a:ext>
            </a:extLst>
          </p:cNvPr>
          <p:cNvSpPr>
            <a:spLocks noGrp="1"/>
          </p:cNvSpPr>
          <p:nvPr>
            <p:ph type="title"/>
          </p:nvPr>
        </p:nvSpPr>
        <p:spPr/>
        <p:txBody>
          <a:bodyPr/>
          <a:lstStyle/>
          <a:p>
            <a:r>
              <a:rPr lang="en-US" dirty="0"/>
              <a:t>About Data</a:t>
            </a:r>
          </a:p>
        </p:txBody>
      </p:sp>
      <p:sp>
        <p:nvSpPr>
          <p:cNvPr id="3" name="Content Placeholder 2">
            <a:extLst>
              <a:ext uri="{FF2B5EF4-FFF2-40B4-BE49-F238E27FC236}">
                <a16:creationId xmlns:a16="http://schemas.microsoft.com/office/drawing/2014/main" id="{E0DD4B2F-0AF3-804B-AEC1-82C6BE5C0472}"/>
              </a:ext>
            </a:extLst>
          </p:cNvPr>
          <p:cNvSpPr>
            <a:spLocks noGrp="1"/>
          </p:cNvSpPr>
          <p:nvPr>
            <p:ph sz="half" idx="1"/>
          </p:nvPr>
        </p:nvSpPr>
        <p:spPr/>
        <p:txBody>
          <a:bodyPr/>
          <a:lstStyle/>
          <a:p>
            <a:r>
              <a:rPr lang="en-US" b="1" dirty="0"/>
              <a:t>3,0490 products</a:t>
            </a:r>
            <a:r>
              <a:rPr lang="en-US" dirty="0"/>
              <a:t> </a:t>
            </a:r>
          </a:p>
          <a:p>
            <a:r>
              <a:rPr lang="en-US" b="1" dirty="0"/>
              <a:t>3 product categories:</a:t>
            </a:r>
            <a:r>
              <a:rPr lang="en-US" dirty="0"/>
              <a:t> Hobbies, Foods, and Household</a:t>
            </a:r>
          </a:p>
          <a:p>
            <a:r>
              <a:rPr lang="en-US" b="1" dirty="0"/>
              <a:t>7 Departments:  </a:t>
            </a:r>
            <a:r>
              <a:rPr lang="en-US" dirty="0"/>
              <a:t>2, 3, 2</a:t>
            </a:r>
          </a:p>
          <a:p>
            <a:r>
              <a:rPr lang="en-US" b="1" dirty="0"/>
              <a:t>3 states: </a:t>
            </a:r>
            <a:r>
              <a:rPr lang="en-US" dirty="0"/>
              <a:t>CA, TX, WI </a:t>
            </a:r>
          </a:p>
          <a:p>
            <a:r>
              <a:rPr lang="en-US" b="1" dirty="0"/>
              <a:t>10 stores: </a:t>
            </a:r>
            <a:r>
              <a:rPr lang="en-US" dirty="0"/>
              <a:t>4, 3, 3</a:t>
            </a:r>
          </a:p>
          <a:p>
            <a:endParaRPr lang="en-US" dirty="0"/>
          </a:p>
        </p:txBody>
      </p:sp>
      <p:sp>
        <p:nvSpPr>
          <p:cNvPr id="7" name="Rectangle 4">
            <a:extLst>
              <a:ext uri="{FF2B5EF4-FFF2-40B4-BE49-F238E27FC236}">
                <a16:creationId xmlns:a16="http://schemas.microsoft.com/office/drawing/2014/main" id="{681A51E4-4219-4E40-A3FC-AF245144BDB8}"/>
              </a:ext>
            </a:extLst>
          </p:cNvPr>
          <p:cNvSpPr>
            <a:spLocks noChangeArrowheads="1"/>
          </p:cNvSpPr>
          <p:nvPr/>
        </p:nvSpPr>
        <p:spPr bwMode="auto">
          <a:xfrm>
            <a:off x="4039878" y="3019774"/>
            <a:ext cx="133809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8" name="Picture 7" descr="Diagram&#10;&#10;Description automatically generated">
            <a:extLst>
              <a:ext uri="{FF2B5EF4-FFF2-40B4-BE49-F238E27FC236}">
                <a16:creationId xmlns:a16="http://schemas.microsoft.com/office/drawing/2014/main" id="{8D9C13BD-61BB-F844-95E6-4D99453212CC}"/>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52027" y="2884868"/>
            <a:ext cx="7101772" cy="3927413"/>
          </a:xfrm>
          <a:prstGeom prst="rect">
            <a:avLst/>
          </a:prstGeom>
          <a:noFill/>
          <a:ln>
            <a:noFill/>
          </a:ln>
        </p:spPr>
      </p:pic>
    </p:spTree>
    <p:extLst>
      <p:ext uri="{BB962C8B-B14F-4D97-AF65-F5344CB8AC3E}">
        <p14:creationId xmlns:p14="http://schemas.microsoft.com/office/powerpoint/2010/main" val="922100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995-1BB6-964B-8AFE-583FBD7705B1}"/>
              </a:ext>
            </a:extLst>
          </p:cNvPr>
          <p:cNvSpPr>
            <a:spLocks noGrp="1"/>
          </p:cNvSpPr>
          <p:nvPr>
            <p:ph type="title"/>
          </p:nvPr>
        </p:nvSpPr>
        <p:spPr/>
        <p:txBody>
          <a:bodyPr/>
          <a:lstStyle/>
          <a:p>
            <a:r>
              <a:rPr lang="en-US" dirty="0"/>
              <a:t>Overview of Solution / Contributions</a:t>
            </a:r>
          </a:p>
        </p:txBody>
      </p:sp>
      <p:sp>
        <p:nvSpPr>
          <p:cNvPr id="3" name="Content Placeholder 2">
            <a:extLst>
              <a:ext uri="{FF2B5EF4-FFF2-40B4-BE49-F238E27FC236}">
                <a16:creationId xmlns:a16="http://schemas.microsoft.com/office/drawing/2014/main" id="{C771E80E-49C7-2E45-AA8D-6E92A3E0BAA0}"/>
              </a:ext>
            </a:extLst>
          </p:cNvPr>
          <p:cNvSpPr>
            <a:spLocks noGrp="1"/>
          </p:cNvSpPr>
          <p:nvPr>
            <p:ph sz="half" idx="1"/>
          </p:nvPr>
        </p:nvSpPr>
        <p:spPr/>
        <p:txBody>
          <a:bodyPr/>
          <a:lstStyle/>
          <a:p>
            <a:r>
              <a:rPr lang="en-US" dirty="0"/>
              <a:t>Our Solution involves 2 models CNN-LSTM model and DA-RNN model.</a:t>
            </a:r>
          </a:p>
          <a:p>
            <a:r>
              <a:rPr lang="en-US" dirty="0"/>
              <a:t>CNN-LSTM</a:t>
            </a:r>
          </a:p>
          <a:p>
            <a:r>
              <a:rPr lang="en-US" dirty="0"/>
              <a:t>CNN: To learn the local trend features and remove noise.</a:t>
            </a:r>
          </a:p>
          <a:p>
            <a:r>
              <a:rPr lang="en-US" dirty="0"/>
              <a:t>LSTM: To capture long temporal dependencies</a:t>
            </a:r>
          </a:p>
          <a:p>
            <a:r>
              <a:rPr lang="en-US" dirty="0"/>
              <a:t>DA-RNN: Dual-stage Attention-based Recurrent Neural Network </a:t>
            </a:r>
          </a:p>
          <a:p>
            <a:endParaRPr lang="en-US" dirty="0"/>
          </a:p>
        </p:txBody>
      </p:sp>
    </p:spTree>
    <p:extLst>
      <p:ext uri="{BB962C8B-B14F-4D97-AF65-F5344CB8AC3E}">
        <p14:creationId xmlns:p14="http://schemas.microsoft.com/office/powerpoint/2010/main" val="121417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8784-9BD3-D143-88B2-F97D61FF4D59}"/>
              </a:ext>
            </a:extLst>
          </p:cNvPr>
          <p:cNvSpPr>
            <a:spLocks noGrp="1"/>
          </p:cNvSpPr>
          <p:nvPr>
            <p:ph type="title"/>
          </p:nvPr>
        </p:nvSpPr>
        <p:spPr/>
        <p:txBody>
          <a:bodyPr/>
          <a:lstStyle/>
          <a:p>
            <a:r>
              <a:rPr lang="en-US" dirty="0"/>
              <a:t>Data Collecting</a:t>
            </a:r>
          </a:p>
        </p:txBody>
      </p:sp>
      <p:sp>
        <p:nvSpPr>
          <p:cNvPr id="3" name="Content Placeholder 2">
            <a:extLst>
              <a:ext uri="{FF2B5EF4-FFF2-40B4-BE49-F238E27FC236}">
                <a16:creationId xmlns:a16="http://schemas.microsoft.com/office/drawing/2014/main" id="{E497FBF1-6D02-AD48-B9DC-7F3193C376F3}"/>
              </a:ext>
            </a:extLst>
          </p:cNvPr>
          <p:cNvSpPr>
            <a:spLocks noGrp="1"/>
          </p:cNvSpPr>
          <p:nvPr>
            <p:ph sz="half" idx="1"/>
          </p:nvPr>
        </p:nvSpPr>
        <p:spPr/>
        <p:txBody>
          <a:bodyPr/>
          <a:lstStyle/>
          <a:p>
            <a:r>
              <a:rPr lang="en-US" dirty="0"/>
              <a:t>The 5 years time-series sales data set of various product over various stores was published on Kaggle for the M5 completion.</a:t>
            </a:r>
          </a:p>
          <a:p>
            <a:r>
              <a:rPr lang="en-US" dirty="0"/>
              <a:t>The data was published by  </a:t>
            </a:r>
            <a:r>
              <a:rPr lang="en-US" dirty="0" err="1"/>
              <a:t>Makridakis</a:t>
            </a:r>
            <a:r>
              <a:rPr lang="en-US" dirty="0"/>
              <a:t> Open Forecasting Center (MOFC) at University of Nicosia who conduct cutting-edge forecasting research and provides business forecast training.</a:t>
            </a:r>
          </a:p>
          <a:p>
            <a:endParaRPr lang="en-US" dirty="0"/>
          </a:p>
        </p:txBody>
      </p:sp>
      <p:pic>
        <p:nvPicPr>
          <p:cNvPr id="4" name="Picture 3">
            <a:extLst>
              <a:ext uri="{FF2B5EF4-FFF2-40B4-BE49-F238E27FC236}">
                <a16:creationId xmlns:a16="http://schemas.microsoft.com/office/drawing/2014/main" id="{6F69DCF5-9422-E448-84AE-27C65CE7ACCB}"/>
              </a:ext>
            </a:extLst>
          </p:cNvPr>
          <p:cNvPicPr>
            <a:picLocks noChangeAspect="1"/>
          </p:cNvPicPr>
          <p:nvPr/>
        </p:nvPicPr>
        <p:blipFill>
          <a:blip r:embed="rId2"/>
          <a:stretch>
            <a:fillRect/>
          </a:stretch>
        </p:blipFill>
        <p:spPr>
          <a:xfrm>
            <a:off x="-2" y="3612632"/>
            <a:ext cx="12192000" cy="2564331"/>
          </a:xfrm>
          <a:prstGeom prst="rect">
            <a:avLst/>
          </a:prstGeom>
        </p:spPr>
      </p:pic>
    </p:spTree>
    <p:extLst>
      <p:ext uri="{BB962C8B-B14F-4D97-AF65-F5344CB8AC3E}">
        <p14:creationId xmlns:p14="http://schemas.microsoft.com/office/powerpoint/2010/main" val="2445076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5E90-6CB5-8145-879E-44D5E1D3B15E}"/>
              </a:ext>
            </a:extLst>
          </p:cNvPr>
          <p:cNvSpPr>
            <a:spLocks noGrp="1"/>
          </p:cNvSpPr>
          <p:nvPr>
            <p:ph type="title"/>
          </p:nvPr>
        </p:nvSpPr>
        <p:spPr>
          <a:xfrm>
            <a:off x="838200" y="320634"/>
            <a:ext cx="10515600" cy="1026353"/>
          </a:xfrm>
        </p:spPr>
        <p:txBody>
          <a:bodyPr/>
          <a:lstStyle/>
          <a:p>
            <a:r>
              <a:rPr lang="en-US" dirty="0"/>
              <a:t>EDA</a:t>
            </a:r>
          </a:p>
        </p:txBody>
      </p:sp>
      <p:pic>
        <p:nvPicPr>
          <p:cNvPr id="4098" name="Picture 2">
            <a:extLst>
              <a:ext uri="{FF2B5EF4-FFF2-40B4-BE49-F238E27FC236}">
                <a16:creationId xmlns:a16="http://schemas.microsoft.com/office/drawing/2014/main" id="{F341FF12-D7DF-2D4D-8DA5-4ADBD6B65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2508227"/>
            <a:ext cx="11099800" cy="28089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AE41AD-11DE-7948-82A0-0FC0FDDE0124}"/>
              </a:ext>
            </a:extLst>
          </p:cNvPr>
          <p:cNvSpPr txBox="1"/>
          <p:nvPr/>
        </p:nvSpPr>
        <p:spPr>
          <a:xfrm>
            <a:off x="1128156" y="1674421"/>
            <a:ext cx="6088718" cy="646331"/>
          </a:xfrm>
          <a:prstGeom prst="rect">
            <a:avLst/>
          </a:prstGeom>
          <a:noFill/>
        </p:spPr>
        <p:txBody>
          <a:bodyPr wrap="none" rtlCol="0">
            <a:spAutoFit/>
          </a:bodyPr>
          <a:lstStyle/>
          <a:p>
            <a:r>
              <a:rPr lang="en-US" dirty="0"/>
              <a:t>The Below graph depicts the sales of a product over 1941 days.</a:t>
            </a:r>
          </a:p>
          <a:p>
            <a:r>
              <a:rPr lang="en-US" dirty="0"/>
              <a:t>0 sales indicate that the item is out of stock.</a:t>
            </a:r>
          </a:p>
        </p:txBody>
      </p:sp>
    </p:spTree>
    <p:extLst>
      <p:ext uri="{BB962C8B-B14F-4D97-AF65-F5344CB8AC3E}">
        <p14:creationId xmlns:p14="http://schemas.microsoft.com/office/powerpoint/2010/main" val="4184929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22A42B6-56D5-6440-86E6-7006FC53B59A}" vid="{CD8EB4FB-6531-A248-888A-0E93811EC0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7000</TotalTime>
  <Words>994</Words>
  <Application>Microsoft Macintosh PowerPoint</Application>
  <PresentationFormat>Widescreen</PresentationFormat>
  <Paragraphs>128</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Franklin Gothic Book</vt:lpstr>
      <vt:lpstr>Franklin Gothic Medium</vt:lpstr>
      <vt:lpstr>Office Theme</vt:lpstr>
      <vt:lpstr>Predicting Sales of Walmart Products</vt:lpstr>
      <vt:lpstr>2 min to convince the audience </vt:lpstr>
      <vt:lpstr>Context and Introduction</vt:lpstr>
      <vt:lpstr>Problem and Challenges</vt:lpstr>
      <vt:lpstr>Related solutions</vt:lpstr>
      <vt:lpstr>About Data</vt:lpstr>
      <vt:lpstr>Overview of Solution / Contributions</vt:lpstr>
      <vt:lpstr>Data Collecting</vt:lpstr>
      <vt:lpstr>EDA</vt:lpstr>
      <vt:lpstr>PowerPoint Presentation</vt:lpstr>
      <vt:lpstr>PowerPoint Presentation</vt:lpstr>
      <vt:lpstr>PowerPoint Presentation</vt:lpstr>
      <vt:lpstr>Data Preprocessing</vt:lpstr>
      <vt:lpstr>CNN-LSTM Methodology</vt:lpstr>
      <vt:lpstr>CNN-LSTM Methodology</vt:lpstr>
      <vt:lpstr>CNN-LSTM Summary </vt:lpstr>
      <vt:lpstr>Parameter calculation</vt:lpstr>
      <vt:lpstr>DA-RNN Methodology </vt:lpstr>
      <vt:lpstr>Model Hyperparameter Comparisons</vt:lpstr>
      <vt:lpstr>Model Evaluation</vt:lpstr>
      <vt:lpstr>Training Validation Loss Plots CNN-LSTM Model</vt:lpstr>
      <vt:lpstr>Training Validation Loss Plots DA-RNN Model</vt:lpstr>
      <vt:lpstr>CNN-LSTM Outcomes (28days)</vt:lpstr>
      <vt:lpstr>CNN-LSTM Outcomes(180 days)</vt:lpstr>
      <vt:lpstr>DA-RNN Outcomes (28days)</vt:lpstr>
      <vt:lpstr>DA-RNN Outcomes(180 days)</vt:lpstr>
      <vt:lpstr>Lessons learned and Perspectives </vt:lpstr>
      <vt:lpstr>Bibliographical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Youakim BADR</dc:creator>
  <cp:lastModifiedBy>Chundru, Ambika</cp:lastModifiedBy>
  <cp:revision>26</cp:revision>
  <dcterms:created xsi:type="dcterms:W3CDTF">2018-11-27T04:22:11Z</dcterms:created>
  <dcterms:modified xsi:type="dcterms:W3CDTF">2022-03-15T17:21:55Z</dcterms:modified>
</cp:coreProperties>
</file>